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1"/>
    <p:sldMasterId id="2147484128" r:id="rId2"/>
  </p:sldMasterIdLst>
  <p:notesMasterIdLst>
    <p:notesMasterId r:id="rId34"/>
  </p:notesMasterIdLst>
  <p:handoutMasterIdLst>
    <p:handoutMasterId r:id="rId35"/>
  </p:handoutMasterIdLst>
  <p:sldIdLst>
    <p:sldId id="256" r:id="rId3"/>
    <p:sldId id="257" r:id="rId4"/>
    <p:sldId id="258" r:id="rId5"/>
    <p:sldId id="271" r:id="rId6"/>
    <p:sldId id="272" r:id="rId7"/>
    <p:sldId id="273" r:id="rId8"/>
    <p:sldId id="274" r:id="rId9"/>
    <p:sldId id="259" r:id="rId10"/>
    <p:sldId id="275" r:id="rId11"/>
    <p:sldId id="261" r:id="rId12"/>
    <p:sldId id="279" r:id="rId13"/>
    <p:sldId id="262" r:id="rId14"/>
    <p:sldId id="277" r:id="rId15"/>
    <p:sldId id="278" r:id="rId16"/>
    <p:sldId id="276" r:id="rId17"/>
    <p:sldId id="280" r:id="rId18"/>
    <p:sldId id="281" r:id="rId19"/>
    <p:sldId id="282" r:id="rId20"/>
    <p:sldId id="283" r:id="rId21"/>
    <p:sldId id="284" r:id="rId22"/>
    <p:sldId id="285" r:id="rId23"/>
    <p:sldId id="263" r:id="rId24"/>
    <p:sldId id="264" r:id="rId25"/>
    <p:sldId id="265" r:id="rId26"/>
    <p:sldId id="266" r:id="rId27"/>
    <p:sldId id="267" r:id="rId28"/>
    <p:sldId id="268" r:id="rId29"/>
    <p:sldId id="269" r:id="rId30"/>
    <p:sldId id="287" r:id="rId31"/>
    <p:sldId id="286" r:id="rId32"/>
    <p:sldId id="270"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FF"/>
    <a:srgbClr val="663300"/>
    <a:srgbClr val="FF6600"/>
    <a:srgbClr val="CC00CC"/>
    <a:srgbClr val="FFCC99"/>
    <a:srgbClr val="FFCCCC"/>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47" autoAdjust="0"/>
    <p:restoredTop sz="87358" autoAdjust="0"/>
  </p:normalViewPr>
  <p:slideViewPr>
    <p:cSldViewPr snapToGrid="0">
      <p:cViewPr>
        <p:scale>
          <a:sx n="70" d="100"/>
          <a:sy n="70" d="100"/>
        </p:scale>
        <p:origin x="-1949" y="-25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p:scale>
          <a:sx n="90" d="100"/>
          <a:sy n="90" d="100"/>
        </p:scale>
        <p:origin x="-1092"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chemeClr val="tx1"/>
                </a:solidFill>
                <a:cs typeface="+mn-cs"/>
              </a:defRPr>
            </a:lvl1pPr>
          </a:lstStyle>
          <a:p>
            <a:pPr>
              <a:defRPr/>
            </a:pPr>
            <a:r>
              <a:rPr lang="en-US" dirty="0"/>
              <a:t>State Machine Design</a:t>
            </a:r>
          </a:p>
        </p:txBody>
      </p:sp>
      <p:sp>
        <p:nvSpPr>
          <p:cNvPr id="3075" name="Rectangle 3"/>
          <p:cNvSpPr>
            <a:spLocks noGrp="1" noChangeArrowheads="1"/>
          </p:cNvSpPr>
          <p:nvPr>
            <p:ph type="dt" sz="quarter" idx="1"/>
          </p:nvPr>
        </p:nvSpPr>
        <p:spPr bwMode="auto">
          <a:xfrm>
            <a:off x="3200400" y="0"/>
            <a:ext cx="3657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a:solidFill>
                  <a:schemeClr val="tx1"/>
                </a:solidFill>
                <a:cs typeface="+mn-cs"/>
              </a:defRPr>
            </a:lvl1pPr>
          </a:lstStyle>
          <a:p>
            <a:pPr>
              <a:defRPr/>
            </a:pPr>
            <a:r>
              <a:rPr lang="en-US" dirty="0"/>
              <a:t>Digital </a:t>
            </a:r>
            <a:r>
              <a:rPr lang="en-US" dirty="0" smtClean="0"/>
              <a:t>Electronics</a:t>
            </a:r>
            <a:r>
              <a:rPr lang="en-US" dirty="0" smtClean="0">
                <a:sym typeface="Symbol"/>
              </a:rPr>
              <a:t></a:t>
            </a:r>
            <a:r>
              <a:rPr lang="en-US" dirty="0" smtClean="0"/>
              <a:t>   </a:t>
            </a:r>
            <a:endParaRPr lang="en-US" dirty="0"/>
          </a:p>
          <a:p>
            <a:pPr>
              <a:defRPr/>
            </a:pPr>
            <a:r>
              <a:rPr lang="en-US" dirty="0"/>
              <a:t>Lesson </a:t>
            </a:r>
            <a:r>
              <a:rPr lang="en-US" dirty="0" smtClean="0"/>
              <a:t>3.4 State Machine Design</a:t>
            </a:r>
          </a:p>
          <a:p>
            <a:pPr>
              <a:defRPr/>
            </a:pPr>
            <a:endParaRPr lang="en-US" dirty="0"/>
          </a:p>
        </p:txBody>
      </p:sp>
      <p:sp>
        <p:nvSpPr>
          <p:cNvPr id="3076" name="Rectangle 4"/>
          <p:cNvSpPr>
            <a:spLocks noGrp="1" noChangeArrowheads="1"/>
          </p:cNvSpPr>
          <p:nvPr>
            <p:ph type="ftr" sz="quarter" idx="2"/>
          </p:nvPr>
        </p:nvSpPr>
        <p:spPr bwMode="auto">
          <a:xfrm>
            <a:off x="0" y="86725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000">
                <a:solidFill>
                  <a:schemeClr val="tx1"/>
                </a:solidFill>
                <a:cs typeface="Arial" charset="0"/>
              </a:defRPr>
            </a:lvl1pPr>
          </a:lstStyle>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r>
              <a:rPr lang="en-US" dirty="0"/>
              <a:t>Project Lead The Way, Inc.</a:t>
            </a:r>
            <a:endParaRPr lang="en-US" baseline="30000" dirty="0"/>
          </a:p>
          <a:p>
            <a:pPr>
              <a:defRPr/>
            </a:pPr>
            <a:r>
              <a:rPr lang="en-US" dirty="0"/>
              <a:t>Copyright </a:t>
            </a:r>
            <a:r>
              <a:rPr lang="en-US" dirty="0" smtClean="0"/>
              <a:t>2009</a:t>
            </a:r>
            <a:endParaRPr lang="en-US" dirty="0"/>
          </a:p>
        </p:txBody>
      </p:sp>
      <p:sp>
        <p:nvSpPr>
          <p:cNvPr id="3077" name="Rectangle 5"/>
          <p:cNvSpPr>
            <a:spLocks noGrp="1" noChangeArrowheads="1"/>
          </p:cNvSpPr>
          <p:nvPr>
            <p:ph type="sldNum" sz="quarter" idx="3"/>
          </p:nvPr>
        </p:nvSpPr>
        <p:spPr bwMode="auto">
          <a:xfrm>
            <a:off x="3884613" y="8670925"/>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50">
                <a:cs typeface="+mn-cs"/>
              </a:defRPr>
            </a:lvl1pPr>
          </a:lstStyle>
          <a:p>
            <a:pPr>
              <a:defRPr/>
            </a:pPr>
            <a:fld id="{2FC8A703-E694-488C-BEB0-38775658849C}" type="slidenum">
              <a:rPr lang="en-US"/>
              <a:pPr>
                <a:defRPr/>
              </a:pPr>
              <a:t>‹#›</a:t>
            </a:fld>
            <a:endParaRPr lang="en-US" dirty="0"/>
          </a:p>
        </p:txBody>
      </p:sp>
      <p:pic>
        <p:nvPicPr>
          <p:cNvPr id="47110" name="Picture 6"/>
          <p:cNvPicPr>
            <a:picLocks noChangeAspect="1" noChangeArrowheads="1"/>
          </p:cNvPicPr>
          <p:nvPr/>
        </p:nvPicPr>
        <p:blipFill>
          <a:blip r:embed="rId2" cstate="print">
            <a:clrChange>
              <a:clrFrom>
                <a:srgbClr val="E6E6E6"/>
              </a:clrFrom>
              <a:clrTo>
                <a:srgbClr val="E6E6E6">
                  <a:alpha val="0"/>
                </a:srgbClr>
              </a:clrTo>
            </a:clrChange>
            <a:extLst>
              <a:ext uri="{28A0092B-C50C-407E-A947-70E740481C1C}">
                <a14:useLocalDpi xmlns:a14="http://schemas.microsoft.com/office/drawing/2010/main" val="0"/>
              </a:ext>
            </a:extLst>
          </a:blip>
          <a:srcRect/>
          <a:stretch>
            <a:fillRect/>
          </a:stretch>
        </p:blipFill>
        <p:spPr bwMode="auto">
          <a:xfrm>
            <a:off x="6096000" y="8642350"/>
            <a:ext cx="474663"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38173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cs typeface="+mn-cs"/>
              </a:defRPr>
            </a:lvl1pPr>
          </a:lstStyle>
          <a:p>
            <a:pPr>
              <a:defRPr/>
            </a:pPr>
            <a:r>
              <a:rPr lang="en-US" dirty="0"/>
              <a:t>State Machine Design</a:t>
            </a:r>
          </a:p>
        </p:txBody>
      </p:sp>
      <p:sp>
        <p:nvSpPr>
          <p:cNvPr id="13315" name="Rectangle 3"/>
          <p:cNvSpPr>
            <a:spLocks noGrp="1" noChangeArrowheads="1"/>
          </p:cNvSpPr>
          <p:nvPr>
            <p:ph type="dt" idx="1"/>
          </p:nvPr>
        </p:nvSpPr>
        <p:spPr bwMode="auto">
          <a:xfrm>
            <a:off x="3200400" y="0"/>
            <a:ext cx="3657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cs typeface="+mn-cs"/>
              </a:defRPr>
            </a:lvl1pPr>
          </a:lstStyle>
          <a:p>
            <a:pPr>
              <a:defRPr/>
            </a:pPr>
            <a:r>
              <a:rPr lang="en-US" dirty="0"/>
              <a:t>Digital Electronics</a:t>
            </a:r>
            <a:r>
              <a:rPr lang="en-US" dirty="0">
                <a:sym typeface="Symbol"/>
              </a:rPr>
              <a:t></a:t>
            </a:r>
            <a:r>
              <a:rPr lang="en-US" dirty="0"/>
              <a:t>   </a:t>
            </a:r>
          </a:p>
          <a:p>
            <a:pPr>
              <a:defRPr/>
            </a:pPr>
            <a:r>
              <a:rPr lang="en-US" dirty="0"/>
              <a:t>Lesson 3.4 State Machine Design</a:t>
            </a:r>
          </a:p>
        </p:txBody>
      </p:sp>
      <p:sp>
        <p:nvSpPr>
          <p:cNvPr id="307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318" name="Rectangle 6"/>
          <p:cNvSpPr>
            <a:spLocks noGrp="1" noChangeArrowheads="1"/>
          </p:cNvSpPr>
          <p:nvPr>
            <p:ph type="ftr" sz="quarter" idx="4"/>
          </p:nvPr>
        </p:nvSpPr>
        <p:spPr bwMode="auto">
          <a:xfrm>
            <a:off x="0" y="8670925"/>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000">
                <a:cs typeface="Arial" charset="0"/>
              </a:defRPr>
            </a:lvl1pPr>
          </a:lstStyle>
          <a:p>
            <a:pPr>
              <a:defRPr/>
            </a:pPr>
            <a:r>
              <a:rPr lang="en-US" dirty="0"/>
              <a:t>Project Lead The Way, Inc.</a:t>
            </a:r>
            <a:endParaRPr lang="en-US" baseline="30000" dirty="0"/>
          </a:p>
          <a:p>
            <a:pPr>
              <a:defRPr/>
            </a:pPr>
            <a:r>
              <a:rPr lang="en-US" dirty="0"/>
              <a:t>Copyright 2009</a:t>
            </a:r>
          </a:p>
        </p:txBody>
      </p:sp>
      <p:sp>
        <p:nvSpPr>
          <p:cNvPr id="13319" name="Rectangle 7"/>
          <p:cNvSpPr>
            <a:spLocks noGrp="1" noChangeArrowheads="1"/>
          </p:cNvSpPr>
          <p:nvPr>
            <p:ph type="sldNum" sz="quarter" idx="5"/>
          </p:nvPr>
        </p:nvSpPr>
        <p:spPr bwMode="auto">
          <a:xfrm>
            <a:off x="3884613" y="8670925"/>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50">
                <a:cs typeface="+mn-cs"/>
              </a:defRPr>
            </a:lvl1pPr>
          </a:lstStyle>
          <a:p>
            <a:pPr>
              <a:defRPr/>
            </a:pPr>
            <a:fld id="{E4A5AA35-14DF-4B39-96DD-A9A7F7F98115}" type="slidenum">
              <a:rPr lang="en-US"/>
              <a:pPr>
                <a:defRPr/>
              </a:pPr>
              <a:t>‹#›</a:t>
            </a:fld>
            <a:endParaRPr lang="en-US" dirty="0"/>
          </a:p>
        </p:txBody>
      </p:sp>
      <p:pic>
        <p:nvPicPr>
          <p:cNvPr id="30728" name="Picture 8"/>
          <p:cNvPicPr>
            <a:picLocks noChangeAspect="1" noChangeArrowheads="1"/>
          </p:cNvPicPr>
          <p:nvPr/>
        </p:nvPicPr>
        <p:blipFill>
          <a:blip r:embed="rId2">
            <a:clrChange>
              <a:clrFrom>
                <a:srgbClr val="E6E6E6"/>
              </a:clrFrom>
              <a:clrTo>
                <a:srgbClr val="E6E6E6">
                  <a:alpha val="0"/>
                </a:srgbClr>
              </a:clrTo>
            </a:clrChange>
            <a:extLst>
              <a:ext uri="{28A0092B-C50C-407E-A947-70E740481C1C}">
                <a14:useLocalDpi xmlns:a14="http://schemas.microsoft.com/office/drawing/2010/main" val="0"/>
              </a:ext>
            </a:extLst>
          </a:blip>
          <a:srcRect/>
          <a:stretch>
            <a:fillRect/>
          </a:stretch>
        </p:blipFill>
        <p:spPr bwMode="auto">
          <a:xfrm>
            <a:off x="6096000" y="8642350"/>
            <a:ext cx="474663"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1619773"/>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a:p>
            <a:pPr>
              <a:defRPr/>
            </a:pPr>
            <a:endParaRPr lang="en-US" sz="1000" dirty="0"/>
          </a:p>
        </p:txBody>
      </p:sp>
      <p:sp>
        <p:nvSpPr>
          <p:cNvPr id="3174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1D119FA3-25FA-4E9A-8856-1CA77E9FF311}" type="slidenum">
              <a:rPr lang="en-US"/>
              <a:pPr>
                <a:defRPr/>
              </a:pPr>
              <a:t>1</a:t>
            </a:fld>
            <a:endParaRPr lang="en-US" dirty="0"/>
          </a:p>
        </p:txBody>
      </p:sp>
      <p:sp>
        <p:nvSpPr>
          <p:cNvPr id="31750" name="Slide Image Placeholder 11"/>
          <p:cNvSpPr>
            <a:spLocks noGrp="1" noRot="1" noChangeAspect="1" noTextEdit="1"/>
          </p:cNvSpPr>
          <p:nvPr>
            <p:ph type="sldImg"/>
          </p:nvPr>
        </p:nvSpPr>
        <p:spPr>
          <a:ln/>
        </p:spPr>
      </p:sp>
      <p:sp>
        <p:nvSpPr>
          <p:cNvPr id="31751" name="Notes Placeholder 1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Introductory Slide / Overview of Presentation</a:t>
            </a:r>
          </a:p>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277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F0F4B8AF-1FC5-4551-AC75-555890E51977}"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Floyd, T. (2006). </a:t>
            </a:r>
            <a:r>
              <a:rPr lang="en-US" i="1" dirty="0" smtClean="0"/>
              <a:t>Digital fundamentals</a:t>
            </a:r>
            <a:r>
              <a:rPr lang="en-US" dirty="0" smtClean="0"/>
              <a:t>. Upper Saddle River, NY: Pearson Education. </a:t>
            </a:r>
          </a:p>
          <a:p>
            <a:endParaRPr lang="en-US" dirty="0" smtClean="0"/>
          </a:p>
          <a:p>
            <a:r>
              <a:rPr lang="en-US" dirty="0" smtClean="0"/>
              <a:t>A state machine uses combinational</a:t>
            </a:r>
            <a:r>
              <a:rPr lang="en-US" baseline="0" dirty="0" smtClean="0"/>
              <a:t> and sequential logic to make decisions on outputs based on the inputs. A state machine will “hold” a state until a new set of inputs are given.</a:t>
            </a:r>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379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BAF4BA54-3AC7-4396-99FB-DB640E265262}"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Floyd, T. (2006). </a:t>
            </a:r>
            <a:r>
              <a:rPr lang="en-US" i="1" dirty="0" smtClean="0"/>
              <a:t>Digital fundamentals</a:t>
            </a:r>
            <a:r>
              <a:rPr lang="en-US" dirty="0" smtClean="0"/>
              <a:t>. Upper Saddle River, NY: Pearson Education. </a:t>
            </a:r>
          </a:p>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379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BAF4BA54-3AC7-4396-99FB-DB640E265262}"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Floyd, T. (2006). </a:t>
            </a:r>
            <a:r>
              <a:rPr lang="en-US" i="1" dirty="0" smtClean="0"/>
              <a:t>Digital fundamentals</a:t>
            </a:r>
            <a:r>
              <a:rPr lang="en-US" dirty="0" smtClean="0"/>
              <a:t>. Upper Saddle River, NY: Pearson Education. </a:t>
            </a:r>
          </a:p>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379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BAF4BA54-3AC7-4396-99FB-DB640E265262}"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Floyd, T. (2006). </a:t>
            </a:r>
            <a:r>
              <a:rPr lang="en-US" i="1" dirty="0" smtClean="0"/>
              <a:t>Digital fundamentals</a:t>
            </a:r>
            <a:r>
              <a:rPr lang="en-US" dirty="0" smtClean="0"/>
              <a:t>. Upper Saddle River, NY: Pearson Education. </a:t>
            </a:r>
          </a:p>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379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BAF4BA54-3AC7-4396-99FB-DB640E265262}"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Floyd, T. (2006). </a:t>
            </a:r>
            <a:r>
              <a:rPr lang="en-US" i="1" dirty="0" smtClean="0"/>
              <a:t>Digital fundamentals</a:t>
            </a:r>
            <a:r>
              <a:rPr lang="en-US" dirty="0" smtClean="0"/>
              <a:t>. Upper Saddle River, NY: Pearson Education. </a:t>
            </a:r>
          </a:p>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379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BAF4BA54-3AC7-4396-99FB-DB640E265262}"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This slide provides three simple state machine applications. Ask students to consider other applications that they think may utilize state machines.</a:t>
            </a:r>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482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9D0C43A7-80CF-4FDD-82B9-4A1E7033EBD8}"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68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F08B30CA-3513-4435-ABB3-C004B4998519}"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We will study this state graph in detail later. Right now, just focus on the parts of the state graph and how they are related.</a:t>
            </a:r>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68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F08B30CA-3513-4435-ABB3-C004B4998519}"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68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F08B30CA-3513-4435-ABB3-C004B4998519}"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 state graph shows the sequence of states that the state machine will transition to on each clock transition.  </a:t>
            </a:r>
          </a:p>
          <a:p>
            <a:r>
              <a:rPr lang="en-US" dirty="0" smtClean="0"/>
              <a:t>Each state “bubble” is labeled (S0, S1, S2). (These labels are arbitrary.)</a:t>
            </a:r>
          </a:p>
          <a:p>
            <a:r>
              <a:rPr lang="en-US" dirty="0" smtClean="0"/>
              <a:t>Each transition arc is labeled with the value(s) of the input variable(s) that make the transition occur.</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state variables are the outputs of the flip-flops, so they are typically called Qa, Qb, Qc, Qd, etc. (These labels are arbitrary.)</a:t>
            </a:r>
          </a:p>
          <a:p>
            <a:r>
              <a:rPr lang="en-US" dirty="0" smtClean="0"/>
              <a:t>The number of state variables is determined by the number of states according the following function:</a:t>
            </a:r>
          </a:p>
          <a:p>
            <a:r>
              <a:rPr lang="en-US" dirty="0" smtClean="0"/>
              <a:t># States &lt;= 2</a:t>
            </a:r>
            <a:r>
              <a:rPr lang="en-US" baseline="30000" dirty="0" smtClean="0"/>
              <a:t>(# state variables) </a:t>
            </a:r>
            <a:r>
              <a:rPr lang="en-US" dirty="0" smtClean="0"/>
              <a:t>;  </a:t>
            </a:r>
          </a:p>
          <a:p>
            <a:r>
              <a:rPr lang="en-US" dirty="0" smtClean="0"/>
              <a:t>For example: </a:t>
            </a:r>
          </a:p>
          <a:p>
            <a:pPr lvl="1">
              <a:buFontTx/>
              <a:buChar char="•"/>
            </a:pPr>
            <a:r>
              <a:rPr lang="en-US" dirty="0" smtClean="0"/>
              <a:t> 2 States Requires - 1 State Variable</a:t>
            </a:r>
          </a:p>
          <a:p>
            <a:pPr lvl="1">
              <a:buFontTx/>
              <a:buChar char="•"/>
            </a:pPr>
            <a:r>
              <a:rPr lang="en-US" dirty="0" smtClean="0"/>
              <a:t> 4 States Requires - 2 State Variable</a:t>
            </a:r>
          </a:p>
          <a:p>
            <a:pPr lvl="1">
              <a:buFontTx/>
              <a:buChar char="•"/>
            </a:pPr>
            <a:r>
              <a:rPr lang="en-US" dirty="0" smtClean="0"/>
              <a:t> 8 States Requires - 3 State Variable</a:t>
            </a:r>
          </a:p>
          <a:p>
            <a:pPr lvl="1">
              <a:buFontTx/>
              <a:buChar char="•"/>
            </a:pPr>
            <a:r>
              <a:rPr lang="en-US" dirty="0" smtClean="0"/>
              <a:t> 16 States Requires - 4 State Variable</a:t>
            </a:r>
          </a:p>
          <a:p>
            <a:r>
              <a:rPr lang="en-US" dirty="0" smtClean="0"/>
              <a:t>There will be the occasion when a design has unused states. For example, if your design requires 6 states, you will need 3 state variables (6 &lt;= 2</a:t>
            </a:r>
            <a:r>
              <a:rPr lang="en-US" baseline="30000" dirty="0" smtClean="0"/>
              <a:t>3</a:t>
            </a:r>
            <a:r>
              <a:rPr lang="en-US" dirty="0" smtClean="0"/>
              <a:t>). Thus, there will be a total of eight states (2</a:t>
            </a:r>
            <a:r>
              <a:rPr lang="en-US" baseline="30000" dirty="0" smtClean="0"/>
              <a:t>3</a:t>
            </a:r>
            <a:r>
              <a:rPr lang="en-US" dirty="0" smtClean="0"/>
              <a:t> = 8), and only six will be used.</a:t>
            </a:r>
            <a:endParaRPr lang="en-US" baseline="300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r>
              <a:rPr lang="en-US" dirty="0" smtClean="0"/>
              <a:t>Each state is assigned output values</a:t>
            </a:r>
            <a:r>
              <a:rPr lang="en-US" baseline="0" dirty="0" smtClean="0"/>
              <a:t> for</a:t>
            </a:r>
            <a:r>
              <a:rPr lang="en-US" dirty="0" smtClean="0"/>
              <a:t> when the state machine is in that state. </a:t>
            </a:r>
          </a:p>
          <a:p>
            <a:endParaRPr lang="en-US" dirty="0" smtClean="0"/>
          </a:p>
          <a:p>
            <a:endParaRPr lang="en-US" dirty="0" smtClean="0"/>
          </a:p>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789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6BFA8778-2D26-4C36-9794-0D9F076FBE4D}"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68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F08B30CA-3513-4435-ABB3-C004B4998519}"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3 flip-flops =</a:t>
            </a:r>
            <a:r>
              <a:rPr lang="en-US" baseline="0" smtClean="0"/>
              <a:t> 8 possible states</a:t>
            </a:r>
            <a:endParaRPr lang="en-US" smtClean="0"/>
          </a:p>
          <a:p>
            <a:endParaRPr lang="en-US" smtClean="0"/>
          </a:p>
          <a:p>
            <a:r>
              <a:rPr lang="en-US" smtClean="0"/>
              <a:t>5</a:t>
            </a:r>
            <a:r>
              <a:rPr lang="en-US" baseline="0" smtClean="0"/>
              <a:t> states = 3 unused</a:t>
            </a:r>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68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F08B30CA-3513-4435-ABB3-C004B4998519}"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68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F08B30CA-3513-4435-ABB3-C004B4998519}"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68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F08B30CA-3513-4435-ABB3-C004B4998519}"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68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F08B30CA-3513-4435-ABB3-C004B4998519}"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68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F08B30CA-3513-4435-ABB3-C004B4998519}"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68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F08B30CA-3513-4435-ABB3-C004B4998519}"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68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F08B30CA-3513-4435-ABB3-C004B4998519}"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68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F08B30CA-3513-4435-ABB3-C004B4998519}"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891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61785EED-8968-438F-8842-3EDDCF5CA08F}"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This design has only one input (EN), so each state bubble should have two transition arcs, one for EN=0 and one for EN=1.</a:t>
            </a:r>
          </a:p>
          <a:p>
            <a:endParaRPr lang="en-US" dirty="0" smtClean="0"/>
          </a:p>
          <a:p>
            <a:r>
              <a:rPr lang="en-US" dirty="0" smtClean="0"/>
              <a:t>This design has four possible output conditions (“4” – “6” – “9” – “1”); thus, the design requires four state bubbles.</a:t>
            </a:r>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3994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CE482DE0-A2E8-4805-97CD-B4A2C47DA904}"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With four states, this design requires two state variables (4 = 2</a:t>
            </a:r>
            <a:r>
              <a:rPr lang="en-US" baseline="30000" dirty="0" smtClean="0"/>
              <a:t>2</a:t>
            </a:r>
            <a:r>
              <a:rPr lang="en-US" dirty="0" smtClean="0"/>
              <a:t>). These state variables are labeled Qa and Qb. This labeling is arbitrary but does use the recommended Q notation (these are the flip-flop outputs). Note: Qx and Qy or Q0 and Q1 would also work.</a:t>
            </a:r>
          </a:p>
          <a:p>
            <a:endParaRPr lang="en-US" dirty="0" smtClean="0"/>
          </a:p>
          <a:p>
            <a:r>
              <a:rPr lang="en-US" dirty="0" smtClean="0"/>
              <a:t>The four combinations of the two state variables (00, 01, 10, and 11) are assigned to the four states (S0, S1, S2, S3).</a:t>
            </a:r>
          </a:p>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4096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CF81A57D-F3AE-4D30-86CE-0363432C6124}"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In order to display the output in binary, encode from base-ten output count into base-two (binary). Because the largest output count is “9”, four output variables are needed to represent this number in binary (“9” = 1001). These output variables will be labeled C3, C2, C1, and C0.  </a:t>
            </a:r>
          </a:p>
          <a:p>
            <a:r>
              <a:rPr lang="en-US" dirty="0" smtClean="0"/>
              <a:t>Thus, for example, in state S0 the output “4” encoded into binary would be 0100 (C3=0, C2=1, C1=0, and C0=0).</a:t>
            </a:r>
          </a:p>
          <a:p>
            <a:endParaRPr lang="en-US" dirty="0" smtClean="0"/>
          </a:p>
          <a:p>
            <a:r>
              <a:rPr lang="en-US" dirty="0" smtClean="0"/>
              <a:t>Repeat this process for the three remaining states.</a:t>
            </a:r>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4199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76249BB2-71D5-4F7E-B21C-0A26623D9149}"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State transition table for the design example. </a:t>
            </a:r>
          </a:p>
          <a:p>
            <a:endParaRPr lang="en-US" dirty="0" smtClean="0"/>
          </a:p>
          <a:p>
            <a:r>
              <a:rPr lang="en-US" dirty="0" smtClean="0"/>
              <a:t>Each state has 2 lines on the state transition</a:t>
            </a:r>
            <a:r>
              <a:rPr lang="en-US" baseline="0" dirty="0" smtClean="0"/>
              <a:t> table. One line for EN=0 (hold state) and one line for EN=1 (next state).</a:t>
            </a:r>
          </a:p>
          <a:p>
            <a:endParaRPr lang="en-US" baseline="0" dirty="0" smtClean="0"/>
          </a:p>
          <a:p>
            <a:r>
              <a:rPr lang="en-US" baseline="0" dirty="0" smtClean="0"/>
              <a:t>Note: Even though the EN may have switched from EN=0 to EN=1 in the first 2 lines of the table, the encoded output DOES NOT CHANGE until the clock signal transitions the circuit to the next state. The encoded outputs for both lines of SO are the same. You will designate the NEXT STATE Qa* Qb* on the outputs side of the table, but you DO not change the Encoded Output. (Imagine that the clock signal occurs when you reach the far right of the table and can then move down to the next line with a new encoded output.)</a:t>
            </a:r>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4301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2021D007-F70B-432B-A45B-0D143BF62DFF}"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These are the design equations. The simplification (Boolean or K-Mapping) is left as a potential exercise for the students.</a:t>
            </a:r>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4403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632170EB-259C-4B28-97FB-C76706FC944F}"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Can you think of a better way to impliment the logic for Db ?</a:t>
            </a:r>
            <a:endParaRPr lang="en-US"/>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4506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A0DEC82E-F579-46A8-8F38-450C856D98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These are the design equations. The simplification (Boolean or K-Mapping) is left as a potential exercise for the students.</a:t>
            </a:r>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4403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632170EB-259C-4B28-97FB-C76706FC944F}"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Student</a:t>
            </a:r>
            <a:r>
              <a:rPr lang="en-US" baseline="0" smtClean="0"/>
              <a:t> should recognize the exsclusive or logic.</a:t>
            </a:r>
            <a:endParaRPr lang="en-US"/>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4506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A0DEC82E-F579-46A8-8F38-450C856D986C}"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Mapping of the final state machine design to the general block diagram for a state machine. The final output from the state machine can then be the input into a BCD seven segment decoder. This will allow the phone number to be viewed on a 7-segment display.</a:t>
            </a:r>
          </a:p>
          <a:p>
            <a:endParaRPr lang="en-US" dirty="0" smtClean="0"/>
          </a:p>
        </p:txBody>
      </p:sp>
      <p:sp>
        <p:nvSpPr>
          <p:cNvPr id="4" name="Header Placeholder 3"/>
          <p:cNvSpPr>
            <a:spLocks noGrp="1"/>
          </p:cNvSpPr>
          <p:nvPr>
            <p:ph type="hdr" sz="quarter"/>
          </p:nvPr>
        </p:nvSpPr>
        <p:spPr/>
        <p:txBody>
          <a:bodyPr/>
          <a:lstStyle/>
          <a:p>
            <a:pPr>
              <a:defRPr/>
            </a:pPr>
            <a:r>
              <a:rPr lang="en-US" dirty="0"/>
              <a:t>State Machine Design</a:t>
            </a:r>
          </a:p>
        </p:txBody>
      </p:sp>
      <p:sp>
        <p:nvSpPr>
          <p:cNvPr id="5" name="Date Placeholder 4"/>
          <p:cNvSpPr>
            <a:spLocks noGrp="1"/>
          </p:cNvSpPr>
          <p:nvPr>
            <p:ph type="dt" sz="quarter" idx="1"/>
          </p:nvPr>
        </p:nvSpPr>
        <p:spPr/>
        <p:txBody>
          <a:bodyPr/>
          <a:lstStyle/>
          <a:p>
            <a:pPr>
              <a:defRPr/>
            </a:pPr>
            <a:r>
              <a:rPr lang="en-US" sz="1000" dirty="0"/>
              <a:t>Digital Electronics</a:t>
            </a:r>
            <a:r>
              <a:rPr lang="en-US" sz="1000" dirty="0">
                <a:sym typeface="Symbol"/>
              </a:rPr>
              <a:t></a:t>
            </a:r>
            <a:r>
              <a:rPr lang="en-US" sz="1000" dirty="0"/>
              <a:t>   </a:t>
            </a:r>
          </a:p>
          <a:p>
            <a:pPr>
              <a:defRPr/>
            </a:pPr>
            <a:r>
              <a:rPr lang="en-US" sz="1000" dirty="0"/>
              <a:t>Lesson 3.4 State Machine Design</a:t>
            </a:r>
          </a:p>
        </p:txBody>
      </p:sp>
      <p:sp>
        <p:nvSpPr>
          <p:cNvPr id="4608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Project Lead The Way, Inc.</a:t>
            </a:r>
            <a:endParaRPr lang="en-US" baseline="30000" dirty="0" smtClean="0"/>
          </a:p>
          <a:p>
            <a:pPr eaLnBrk="1" hangingPunct="1"/>
            <a:r>
              <a:rPr lang="en-US" dirty="0" smtClean="0"/>
              <a:t>Copyright 2009</a:t>
            </a:r>
          </a:p>
        </p:txBody>
      </p:sp>
      <p:sp>
        <p:nvSpPr>
          <p:cNvPr id="7" name="Slide Number Placeholder 6"/>
          <p:cNvSpPr>
            <a:spLocks noGrp="1"/>
          </p:cNvSpPr>
          <p:nvPr>
            <p:ph type="sldNum" sz="quarter" idx="5"/>
          </p:nvPr>
        </p:nvSpPr>
        <p:spPr/>
        <p:txBody>
          <a:bodyPr/>
          <a:lstStyle/>
          <a:p>
            <a:pPr>
              <a:defRPr/>
            </a:pPr>
            <a:fld id="{DCB774CC-5501-41F1-830F-210EA04FE531}" type="slidenum">
              <a:rPr lang="en-US" smtClean="0"/>
              <a:pPr>
                <a:defRPr/>
              </a:pPr>
              <a:t>31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7" descr="3x3_PLTW_Logo_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flipH="1">
            <a:off x="2514600" y="4876800"/>
            <a:ext cx="4191000" cy="584200"/>
          </a:xfrm>
          <a:prstGeom prst="rect">
            <a:avLst/>
          </a:prstGeom>
          <a:noFill/>
        </p:spPr>
        <p:txBody>
          <a:bodyPr>
            <a:spAutoFit/>
          </a:bodyPr>
          <a:lstStyle/>
          <a:p>
            <a:pPr algn="ctr">
              <a:defRPr/>
            </a:pPr>
            <a:r>
              <a:rPr lang="en-US" sz="3200" dirty="0">
                <a:latin typeface="+mn-lt"/>
              </a:rPr>
              <a:t>Digital Electronics</a:t>
            </a:r>
          </a:p>
        </p:txBody>
      </p:sp>
      <p:sp>
        <p:nvSpPr>
          <p:cNvPr id="2" name="Title 1"/>
          <p:cNvSpPr>
            <a:spLocks noGrp="1"/>
          </p:cNvSpPr>
          <p:nvPr>
            <p:ph type="ctrTitle"/>
          </p:nvPr>
        </p:nvSpPr>
        <p:spPr>
          <a:xfrm>
            <a:off x="685800" y="3121025"/>
            <a:ext cx="7772400" cy="1470025"/>
          </a:xfrm>
        </p:spPr>
        <p:txBody>
          <a:bodyPr/>
          <a:lstStyle/>
          <a:p>
            <a:r>
              <a:rPr lang="en-US" smtClean="0"/>
              <a:t>Click to edit Master title style</a:t>
            </a:r>
            <a:endParaRPr lang="en-US" dirty="0"/>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5318536D-E65A-49BD-8D38-874D81639B1E}" type="slidenum">
              <a:rPr lang="en-US"/>
              <a:pPr>
                <a:defRPr/>
              </a:pPr>
              <a:t>‹#›</a:t>
            </a:fld>
            <a:endParaRPr lang="en-US" dirty="0"/>
          </a:p>
        </p:txBody>
      </p:sp>
    </p:spTree>
    <p:extLst>
      <p:ext uri="{BB962C8B-B14F-4D97-AF65-F5344CB8AC3E}">
        <p14:creationId xmlns:p14="http://schemas.microsoft.com/office/powerpoint/2010/main" val="240829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7"/>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181100"/>
            <a:ext cx="8047038"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707E33BD-8F70-4268-800A-8C491062C5DA}" type="slidenum">
              <a:rPr lang="en-US"/>
              <a:pPr>
                <a:defRPr/>
              </a:pPr>
              <a:t>‹#›</a:t>
            </a:fld>
            <a:endParaRPr lang="en-US" dirty="0"/>
          </a:p>
        </p:txBody>
      </p:sp>
    </p:spTree>
    <p:extLst>
      <p:ext uri="{BB962C8B-B14F-4D97-AF65-F5344CB8AC3E}">
        <p14:creationId xmlns:p14="http://schemas.microsoft.com/office/powerpoint/2010/main" val="3787526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84FFED6-5020-48C9-998B-AAC30E359E54}" type="slidenum">
              <a:rPr lang="en-US"/>
              <a:pPr>
                <a:defRPr/>
              </a:pPr>
              <a:t>‹#›</a:t>
            </a:fld>
            <a:endParaRPr lang="en-US" dirty="0"/>
          </a:p>
        </p:txBody>
      </p:sp>
    </p:spTree>
    <p:extLst>
      <p:ext uri="{BB962C8B-B14F-4D97-AF65-F5344CB8AC3E}">
        <p14:creationId xmlns:p14="http://schemas.microsoft.com/office/powerpoint/2010/main" val="156466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7"/>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181100"/>
            <a:ext cx="8047038"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dt" sz="half" idx="10"/>
          </p:nvPr>
        </p:nvSpPr>
        <p:spPr/>
        <p:txBody>
          <a:bodyPr/>
          <a:lstStyle>
            <a:lvl1pPr>
              <a:defRPr/>
            </a:lvl1pPr>
          </a:lstStyle>
          <a:p>
            <a:pPr>
              <a:defRPr/>
            </a:pPr>
            <a:endParaRPr lang="en-US" dirty="0"/>
          </a:p>
        </p:txBody>
      </p:sp>
      <p:sp>
        <p:nvSpPr>
          <p:cNvPr id="7" name="Rectangle 6"/>
          <p:cNvSpPr>
            <a:spLocks noGrp="1" noChangeArrowheads="1"/>
          </p:cNvSpPr>
          <p:nvPr>
            <p:ph type="ftr" sz="quarter" idx="11"/>
          </p:nvPr>
        </p:nvSpPr>
        <p:spPr/>
        <p:txBody>
          <a:bodyPr/>
          <a:lstStyle>
            <a:lvl1pPr>
              <a:defRPr/>
            </a:lvl1pPr>
          </a:lstStyle>
          <a:p>
            <a:pPr>
              <a:defRPr/>
            </a:pPr>
            <a:endParaRPr lang="en-US" dirty="0"/>
          </a:p>
        </p:txBody>
      </p:sp>
      <p:sp>
        <p:nvSpPr>
          <p:cNvPr id="8" name="Rectangle 7"/>
          <p:cNvSpPr>
            <a:spLocks noGrp="1" noChangeArrowheads="1"/>
          </p:cNvSpPr>
          <p:nvPr>
            <p:ph type="sldNum" sz="quarter" idx="12"/>
          </p:nvPr>
        </p:nvSpPr>
        <p:spPr/>
        <p:txBody>
          <a:bodyPr/>
          <a:lstStyle>
            <a:lvl1pPr>
              <a:defRPr/>
            </a:lvl1pPr>
          </a:lstStyle>
          <a:p>
            <a:pPr>
              <a:defRPr/>
            </a:pPr>
            <a:fld id="{781656AF-2395-476E-B3F2-8945D0C3A6F7}" type="slidenum">
              <a:rPr lang="en-US"/>
              <a:pPr>
                <a:defRPr/>
              </a:pPr>
              <a:t>‹#›</a:t>
            </a:fld>
            <a:endParaRPr lang="en-US" dirty="0"/>
          </a:p>
        </p:txBody>
      </p:sp>
    </p:spTree>
    <p:extLst>
      <p:ext uri="{BB962C8B-B14F-4D97-AF65-F5344CB8AC3E}">
        <p14:creationId xmlns:p14="http://schemas.microsoft.com/office/powerpoint/2010/main" val="270352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7"/>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181100"/>
            <a:ext cx="8047038"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4"/>
          <p:cNvSpPr>
            <a:spLocks noGrp="1" noChangeArrowheads="1"/>
          </p:cNvSpPr>
          <p:nvPr>
            <p:ph type="dt" sz="half" idx="10"/>
          </p:nvPr>
        </p:nvSpPr>
        <p:spPr/>
        <p:txBody>
          <a:bodyPr/>
          <a:lstStyle>
            <a:lvl1pPr>
              <a:defRPr/>
            </a:lvl1pPr>
          </a:lstStyle>
          <a:p>
            <a:pPr>
              <a:defRPr/>
            </a:pPr>
            <a:endParaRPr lang="en-US" dirty="0"/>
          </a:p>
        </p:txBody>
      </p:sp>
      <p:sp>
        <p:nvSpPr>
          <p:cNvPr id="9" name="Rectangle 5"/>
          <p:cNvSpPr>
            <a:spLocks noGrp="1" noChangeArrowheads="1"/>
          </p:cNvSpPr>
          <p:nvPr>
            <p:ph type="ftr" sz="quarter" idx="11"/>
          </p:nvPr>
        </p:nvSpPr>
        <p:spPr/>
        <p:txBody>
          <a:bodyPr/>
          <a:lstStyle>
            <a:lvl1pPr>
              <a:defRPr/>
            </a:lvl1pPr>
          </a:lstStyle>
          <a:p>
            <a:pPr>
              <a:defRPr/>
            </a:pPr>
            <a:endParaRPr lang="en-US" dirty="0"/>
          </a:p>
        </p:txBody>
      </p:sp>
      <p:sp>
        <p:nvSpPr>
          <p:cNvPr id="10" name="Rectangle 6"/>
          <p:cNvSpPr>
            <a:spLocks noGrp="1" noChangeArrowheads="1"/>
          </p:cNvSpPr>
          <p:nvPr>
            <p:ph type="sldNum" sz="quarter" idx="12"/>
          </p:nvPr>
        </p:nvSpPr>
        <p:spPr/>
        <p:txBody>
          <a:bodyPr/>
          <a:lstStyle>
            <a:lvl1pPr>
              <a:defRPr/>
            </a:lvl1pPr>
          </a:lstStyle>
          <a:p>
            <a:pPr>
              <a:defRPr/>
            </a:pPr>
            <a:fld id="{ACE1E81B-528C-41C0-8BD8-2A0DC800ACE7}" type="slidenum">
              <a:rPr lang="en-US"/>
              <a:pPr>
                <a:defRPr/>
              </a:pPr>
              <a:t>‹#›</a:t>
            </a:fld>
            <a:endParaRPr lang="en-US" dirty="0"/>
          </a:p>
        </p:txBody>
      </p:sp>
    </p:spTree>
    <p:extLst>
      <p:ext uri="{BB962C8B-B14F-4D97-AF65-F5344CB8AC3E}">
        <p14:creationId xmlns:p14="http://schemas.microsoft.com/office/powerpoint/2010/main" val="2911866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7"/>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181100"/>
            <a:ext cx="8047038"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D2680D5D-946A-422F-A8B9-D67CC381B695}" type="slidenum">
              <a:rPr lang="en-US"/>
              <a:pPr>
                <a:defRPr/>
              </a:pPr>
              <a:t>‹#›</a:t>
            </a:fld>
            <a:endParaRPr lang="en-US" dirty="0"/>
          </a:p>
        </p:txBody>
      </p:sp>
    </p:spTree>
    <p:extLst>
      <p:ext uri="{BB962C8B-B14F-4D97-AF65-F5344CB8AC3E}">
        <p14:creationId xmlns:p14="http://schemas.microsoft.com/office/powerpoint/2010/main" val="477931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62A87941-3200-49E1-9C87-DB6F6A3DE556}" type="slidenum">
              <a:rPr lang="en-US"/>
              <a:pPr>
                <a:defRPr/>
              </a:pPr>
              <a:t>‹#›</a:t>
            </a:fld>
            <a:endParaRPr lang="en-US" dirty="0"/>
          </a:p>
        </p:txBody>
      </p:sp>
    </p:spTree>
    <p:extLst>
      <p:ext uri="{BB962C8B-B14F-4D97-AF65-F5344CB8AC3E}">
        <p14:creationId xmlns:p14="http://schemas.microsoft.com/office/powerpoint/2010/main" val="1539829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2A3C616-9758-4E9B-A263-7BD1A34AD20D}" type="slidenum">
              <a:rPr lang="en-US"/>
              <a:pPr>
                <a:defRPr/>
              </a:pPr>
              <a:t>‹#›</a:t>
            </a:fld>
            <a:endParaRPr lang="en-US" dirty="0"/>
          </a:p>
        </p:txBody>
      </p:sp>
    </p:spTree>
    <p:extLst>
      <p:ext uri="{BB962C8B-B14F-4D97-AF65-F5344CB8AC3E}">
        <p14:creationId xmlns:p14="http://schemas.microsoft.com/office/powerpoint/2010/main" val="2745665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B7E6113-8C6D-4988-912D-D611A2875803}" type="slidenum">
              <a:rPr lang="en-US"/>
              <a:pPr>
                <a:defRPr/>
              </a:pPr>
              <a:t>‹#›</a:t>
            </a:fld>
            <a:endParaRPr lang="en-US" dirty="0"/>
          </a:p>
        </p:txBody>
      </p:sp>
    </p:spTree>
    <p:extLst>
      <p:ext uri="{BB962C8B-B14F-4D97-AF65-F5344CB8AC3E}">
        <p14:creationId xmlns:p14="http://schemas.microsoft.com/office/powerpoint/2010/main" val="950769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7"/>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181100"/>
            <a:ext cx="8047038"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F37C87A5-2BBD-4C73-8991-CE87EE1DA85E}" type="slidenum">
              <a:rPr lang="en-US"/>
              <a:pPr>
                <a:defRPr/>
              </a:pPr>
              <a:t>‹#›</a:t>
            </a:fld>
            <a:endParaRPr lang="en-US" dirty="0"/>
          </a:p>
        </p:txBody>
      </p:sp>
    </p:spTree>
    <p:extLst>
      <p:ext uri="{BB962C8B-B14F-4D97-AF65-F5344CB8AC3E}">
        <p14:creationId xmlns:p14="http://schemas.microsoft.com/office/powerpoint/2010/main" val="1914861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1770795-95C8-4B3D-B282-EF4A0D971909}" type="slidenum">
              <a:rPr lang="en-US"/>
              <a:pPr>
                <a:defRPr/>
              </a:pPr>
              <a:t>‹#›</a:t>
            </a:fld>
            <a:endParaRPr lang="en-US" dirty="0"/>
          </a:p>
        </p:txBody>
      </p:sp>
    </p:spTree>
    <p:extLst>
      <p:ext uri="{BB962C8B-B14F-4D97-AF65-F5344CB8AC3E}">
        <p14:creationId xmlns:p14="http://schemas.microsoft.com/office/powerpoint/2010/main" val="2036394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D8F34C27-3EF1-4581-B4C5-FE8BD6B1E811}" type="slidenum">
              <a:rPr lang="en-US"/>
              <a:pPr>
                <a:defRPr/>
              </a:pPr>
              <a:t>‹#›</a:t>
            </a:fld>
            <a:endParaRPr lang="en-US" dirty="0"/>
          </a:p>
        </p:txBody>
      </p:sp>
      <p:sp>
        <p:nvSpPr>
          <p:cNvPr id="8" name="TextBox 7"/>
          <p:cNvSpPr txBox="1"/>
          <p:nvPr userDrawn="1"/>
        </p:nvSpPr>
        <p:spPr>
          <a:xfrm flipH="1">
            <a:off x="0" y="2667000"/>
            <a:ext cx="9144000" cy="584200"/>
          </a:xfrm>
          <a:prstGeom prst="rect">
            <a:avLst/>
          </a:prstGeom>
          <a:noFill/>
        </p:spPr>
        <p:txBody>
          <a:bodyPr wrap="square">
            <a:spAutoFit/>
          </a:bodyPr>
          <a:lstStyle/>
          <a:p>
            <a:pPr algn="ctr">
              <a:defRPr/>
            </a:pPr>
            <a:r>
              <a:rPr lang="en-US" sz="3200" dirty="0">
                <a:latin typeface="+mn-lt"/>
              </a:rPr>
              <a:t>Digital Electronics</a:t>
            </a:r>
          </a:p>
        </p:txBody>
      </p:sp>
      <p:pic>
        <p:nvPicPr>
          <p:cNvPr id="9" name="Picture 8" descr="C:\Users\Katie\Desktop\PLTW_M_L_3Crgb.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84337" y="3484562"/>
            <a:ext cx="5775325"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48989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7"/>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181100"/>
            <a:ext cx="8047038"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9533A1F7-2777-4D4A-B077-D596258F9490}" type="slidenum">
              <a:rPr lang="en-US"/>
              <a:pPr>
                <a:defRPr/>
              </a:pPr>
              <a:t>‹#›</a:t>
            </a:fld>
            <a:endParaRPr lang="en-US" dirty="0"/>
          </a:p>
        </p:txBody>
      </p:sp>
    </p:spTree>
    <p:extLst>
      <p:ext uri="{BB962C8B-B14F-4D97-AF65-F5344CB8AC3E}">
        <p14:creationId xmlns:p14="http://schemas.microsoft.com/office/powerpoint/2010/main" val="1280693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D66A664-9F46-41B5-9170-20D7C4ADDB8F}" type="slidenum">
              <a:rPr lang="en-US"/>
              <a:pPr>
                <a:defRPr/>
              </a:pPr>
              <a:t>‹#›</a:t>
            </a:fld>
            <a:endParaRPr lang="en-US" dirty="0"/>
          </a:p>
        </p:txBody>
      </p:sp>
    </p:spTree>
    <p:extLst>
      <p:ext uri="{BB962C8B-B14F-4D97-AF65-F5344CB8AC3E}">
        <p14:creationId xmlns:p14="http://schemas.microsoft.com/office/powerpoint/2010/main" val="1178436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7"/>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181100"/>
            <a:ext cx="8047038"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dt" sz="half" idx="10"/>
          </p:nvPr>
        </p:nvSpPr>
        <p:spPr/>
        <p:txBody>
          <a:bodyPr/>
          <a:lstStyle>
            <a:lvl1pPr>
              <a:defRPr/>
            </a:lvl1pPr>
          </a:lstStyle>
          <a:p>
            <a:pPr>
              <a:defRPr/>
            </a:pPr>
            <a:endParaRPr lang="en-US" dirty="0"/>
          </a:p>
        </p:txBody>
      </p:sp>
      <p:sp>
        <p:nvSpPr>
          <p:cNvPr id="7" name="Rectangle 6"/>
          <p:cNvSpPr>
            <a:spLocks noGrp="1" noChangeArrowheads="1"/>
          </p:cNvSpPr>
          <p:nvPr>
            <p:ph type="ftr" sz="quarter" idx="11"/>
          </p:nvPr>
        </p:nvSpPr>
        <p:spPr/>
        <p:txBody>
          <a:bodyPr/>
          <a:lstStyle>
            <a:lvl1pPr>
              <a:defRPr/>
            </a:lvl1pPr>
          </a:lstStyle>
          <a:p>
            <a:pPr>
              <a:defRPr/>
            </a:pPr>
            <a:endParaRPr lang="en-US" dirty="0"/>
          </a:p>
        </p:txBody>
      </p:sp>
      <p:sp>
        <p:nvSpPr>
          <p:cNvPr id="8" name="Rectangle 7"/>
          <p:cNvSpPr>
            <a:spLocks noGrp="1" noChangeArrowheads="1"/>
          </p:cNvSpPr>
          <p:nvPr>
            <p:ph type="sldNum" sz="quarter" idx="12"/>
          </p:nvPr>
        </p:nvSpPr>
        <p:spPr/>
        <p:txBody>
          <a:bodyPr/>
          <a:lstStyle>
            <a:lvl1pPr>
              <a:defRPr/>
            </a:lvl1pPr>
          </a:lstStyle>
          <a:p>
            <a:pPr>
              <a:defRPr/>
            </a:pPr>
            <a:fld id="{99CA260E-7241-43E9-BEB4-ED800B62D329}" type="slidenum">
              <a:rPr lang="en-US"/>
              <a:pPr>
                <a:defRPr/>
              </a:pPr>
              <a:t>‹#›</a:t>
            </a:fld>
            <a:endParaRPr lang="en-US" dirty="0"/>
          </a:p>
        </p:txBody>
      </p:sp>
    </p:spTree>
    <p:extLst>
      <p:ext uri="{BB962C8B-B14F-4D97-AF65-F5344CB8AC3E}">
        <p14:creationId xmlns:p14="http://schemas.microsoft.com/office/powerpoint/2010/main" val="20454004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7"/>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181100"/>
            <a:ext cx="8047038"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4"/>
          <p:cNvSpPr>
            <a:spLocks noGrp="1" noChangeArrowheads="1"/>
          </p:cNvSpPr>
          <p:nvPr>
            <p:ph type="dt" sz="half" idx="10"/>
          </p:nvPr>
        </p:nvSpPr>
        <p:spPr/>
        <p:txBody>
          <a:bodyPr/>
          <a:lstStyle>
            <a:lvl1pPr>
              <a:defRPr/>
            </a:lvl1pPr>
          </a:lstStyle>
          <a:p>
            <a:pPr>
              <a:defRPr/>
            </a:pPr>
            <a:endParaRPr lang="en-US" dirty="0"/>
          </a:p>
        </p:txBody>
      </p:sp>
      <p:sp>
        <p:nvSpPr>
          <p:cNvPr id="9" name="Rectangle 5"/>
          <p:cNvSpPr>
            <a:spLocks noGrp="1" noChangeArrowheads="1"/>
          </p:cNvSpPr>
          <p:nvPr>
            <p:ph type="ftr" sz="quarter" idx="11"/>
          </p:nvPr>
        </p:nvSpPr>
        <p:spPr/>
        <p:txBody>
          <a:bodyPr/>
          <a:lstStyle>
            <a:lvl1pPr>
              <a:defRPr/>
            </a:lvl1pPr>
          </a:lstStyle>
          <a:p>
            <a:pPr>
              <a:defRPr/>
            </a:pPr>
            <a:endParaRPr lang="en-US" dirty="0"/>
          </a:p>
        </p:txBody>
      </p:sp>
      <p:sp>
        <p:nvSpPr>
          <p:cNvPr id="10" name="Rectangle 6"/>
          <p:cNvSpPr>
            <a:spLocks noGrp="1" noChangeArrowheads="1"/>
          </p:cNvSpPr>
          <p:nvPr>
            <p:ph type="sldNum" sz="quarter" idx="12"/>
          </p:nvPr>
        </p:nvSpPr>
        <p:spPr/>
        <p:txBody>
          <a:bodyPr/>
          <a:lstStyle>
            <a:lvl1pPr>
              <a:defRPr/>
            </a:lvl1pPr>
          </a:lstStyle>
          <a:p>
            <a:pPr>
              <a:defRPr/>
            </a:pPr>
            <a:fld id="{943F51CC-D516-49FC-949D-9CD1072F75CC}" type="slidenum">
              <a:rPr lang="en-US"/>
              <a:pPr>
                <a:defRPr/>
              </a:pPr>
              <a:t>‹#›</a:t>
            </a:fld>
            <a:endParaRPr lang="en-US" dirty="0"/>
          </a:p>
        </p:txBody>
      </p:sp>
    </p:spTree>
    <p:extLst>
      <p:ext uri="{BB962C8B-B14F-4D97-AF65-F5344CB8AC3E}">
        <p14:creationId xmlns:p14="http://schemas.microsoft.com/office/powerpoint/2010/main" val="3852861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7"/>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181100"/>
            <a:ext cx="8047038"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8B05EDFA-0C53-48EF-ADBB-BE95F73AD1AD}" type="slidenum">
              <a:rPr lang="en-US"/>
              <a:pPr>
                <a:defRPr/>
              </a:pPr>
              <a:t>‹#›</a:t>
            </a:fld>
            <a:endParaRPr lang="en-US" dirty="0"/>
          </a:p>
        </p:txBody>
      </p:sp>
    </p:spTree>
    <p:extLst>
      <p:ext uri="{BB962C8B-B14F-4D97-AF65-F5344CB8AC3E}">
        <p14:creationId xmlns:p14="http://schemas.microsoft.com/office/powerpoint/2010/main" val="22401806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62BBA859-32D0-49C2-B906-556D56AB0598}" type="slidenum">
              <a:rPr lang="en-US"/>
              <a:pPr>
                <a:defRPr/>
              </a:pPr>
              <a:t>‹#›</a:t>
            </a:fld>
            <a:endParaRPr lang="en-US" dirty="0"/>
          </a:p>
        </p:txBody>
      </p:sp>
    </p:spTree>
    <p:extLst>
      <p:ext uri="{BB962C8B-B14F-4D97-AF65-F5344CB8AC3E}">
        <p14:creationId xmlns:p14="http://schemas.microsoft.com/office/powerpoint/2010/main" val="5589938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1A28DBF-B683-4B4B-93BC-9D1309C114CF}" type="slidenum">
              <a:rPr lang="en-US"/>
              <a:pPr>
                <a:defRPr/>
              </a:pPr>
              <a:t>‹#›</a:t>
            </a:fld>
            <a:endParaRPr lang="en-US" dirty="0"/>
          </a:p>
        </p:txBody>
      </p:sp>
    </p:spTree>
    <p:extLst>
      <p:ext uri="{BB962C8B-B14F-4D97-AF65-F5344CB8AC3E}">
        <p14:creationId xmlns:p14="http://schemas.microsoft.com/office/powerpoint/2010/main" val="30309176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73D908F-DF6D-493A-AFEA-28B3A1540CBC}" type="slidenum">
              <a:rPr lang="en-US"/>
              <a:pPr>
                <a:defRPr/>
              </a:pPr>
              <a:t>‹#›</a:t>
            </a:fld>
            <a:endParaRPr lang="en-US" dirty="0"/>
          </a:p>
        </p:txBody>
      </p:sp>
    </p:spTree>
    <p:extLst>
      <p:ext uri="{BB962C8B-B14F-4D97-AF65-F5344CB8AC3E}">
        <p14:creationId xmlns:p14="http://schemas.microsoft.com/office/powerpoint/2010/main" val="8954237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7"/>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181100"/>
            <a:ext cx="8047038"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202C639D-01FB-4910-9734-BD8F25A9DA52}" type="slidenum">
              <a:rPr lang="en-US"/>
              <a:pPr>
                <a:defRPr/>
              </a:pPr>
              <a:t>‹#›</a:t>
            </a:fld>
            <a:endParaRPr lang="en-US" dirty="0"/>
          </a:p>
        </p:txBody>
      </p:sp>
    </p:spTree>
    <p:extLst>
      <p:ext uri="{BB962C8B-B14F-4D97-AF65-F5344CB8AC3E}">
        <p14:creationId xmlns:p14="http://schemas.microsoft.com/office/powerpoint/2010/main" val="37710067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0A03EA9-7AD5-4FBD-92BF-052CBE8DCD78}" type="slidenum">
              <a:rPr lang="en-US"/>
              <a:pPr>
                <a:defRPr/>
              </a:pPr>
              <a:t>‹#›</a:t>
            </a:fld>
            <a:endParaRPr lang="en-US" dirty="0"/>
          </a:p>
        </p:txBody>
      </p:sp>
    </p:spTree>
    <p:extLst>
      <p:ext uri="{BB962C8B-B14F-4D97-AF65-F5344CB8AC3E}">
        <p14:creationId xmlns:p14="http://schemas.microsoft.com/office/powerpoint/2010/main" val="1689305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010FE927-2E24-42AA-88EE-54F4081037FE}" type="slidenum">
              <a:rPr lang="en-US"/>
              <a:pPr>
                <a:defRPr/>
              </a:pPr>
              <a:t>‹#›</a:t>
            </a:fld>
            <a:endParaRPr lang="en-US" dirty="0"/>
          </a:p>
        </p:txBody>
      </p:sp>
    </p:spTree>
    <p:extLst>
      <p:ext uri="{BB962C8B-B14F-4D97-AF65-F5344CB8AC3E}">
        <p14:creationId xmlns:p14="http://schemas.microsoft.com/office/powerpoint/2010/main" val="36850018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839CE3DD-482B-4262-86BC-63B3EB796D46}" type="slidenum">
              <a:rPr lang="en-US"/>
              <a:pPr>
                <a:defRPr/>
              </a:pPr>
              <a:t>‹#›</a:t>
            </a:fld>
            <a:endParaRPr lang="en-US" dirty="0"/>
          </a:p>
        </p:txBody>
      </p:sp>
    </p:spTree>
    <p:extLst>
      <p:ext uri="{BB962C8B-B14F-4D97-AF65-F5344CB8AC3E}">
        <p14:creationId xmlns:p14="http://schemas.microsoft.com/office/powerpoint/2010/main" val="3157719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en-US" dirty="0"/>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en-US" dirty="0"/>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058E30E3-7056-48AF-AA2D-8C4475041CB8}" type="slidenum">
              <a:rPr lang="en-US"/>
              <a:pPr>
                <a:defRPr/>
              </a:pPr>
              <a:t>‹#›</a:t>
            </a:fld>
            <a:endParaRPr lang="en-US" dirty="0"/>
          </a:p>
        </p:txBody>
      </p:sp>
      <p:pic>
        <p:nvPicPr>
          <p:cNvPr id="2055" name="Picture 7"/>
          <p:cNvPicPr>
            <a:picLocks noChangeAspect="1" noChangeArrowheads="1"/>
          </p:cNvPicPr>
          <p:nvPr/>
        </p:nvPicPr>
        <p:blipFill>
          <a:blip r:embed="rId13" cstate="print">
            <a:clrChange>
              <a:clrFrom>
                <a:srgbClr val="E6E6E6"/>
              </a:clrFrom>
              <a:clrTo>
                <a:srgbClr val="E6E6E6">
                  <a:alpha val="0"/>
                </a:srgbClr>
              </a:clrTo>
            </a:clrChange>
            <a:extLst>
              <a:ext uri="{28A0092B-C50C-407E-A947-70E740481C1C}">
                <a14:useLocalDpi xmlns:a14="http://schemas.microsoft.com/office/drawing/2010/main" val="0"/>
              </a:ext>
            </a:extLst>
          </a:blip>
          <a:srcRect/>
          <a:stretch>
            <a:fillRect/>
          </a:stretch>
        </p:blipFill>
        <p:spPr bwMode="auto">
          <a:xfrm>
            <a:off x="7907338" y="6218238"/>
            <a:ext cx="474662"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570" r:id="rId1"/>
    <p:sldLayoutId id="2147485571" r:id="rId2"/>
    <p:sldLayoutId id="2147485558" r:id="rId3"/>
    <p:sldLayoutId id="2147485572" r:id="rId4"/>
    <p:sldLayoutId id="2147485573" r:id="rId5"/>
    <p:sldLayoutId id="2147485574" r:id="rId6"/>
    <p:sldLayoutId id="2147485559" r:id="rId7"/>
    <p:sldLayoutId id="2147485560" r:id="rId8"/>
    <p:sldLayoutId id="2147485561" r:id="rId9"/>
    <p:sldLayoutId id="2147485575" r:id="rId10"/>
    <p:sldLayoutId id="2147485562"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en-US" dirty="0"/>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en-US" dirty="0"/>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9B724839-F3B9-446F-9585-A0A9190AB57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5576" r:id="rId1"/>
    <p:sldLayoutId id="2147485577" r:id="rId2"/>
    <p:sldLayoutId id="2147485563" r:id="rId3"/>
    <p:sldLayoutId id="2147485578" r:id="rId4"/>
    <p:sldLayoutId id="2147485579" r:id="rId5"/>
    <p:sldLayoutId id="2147485580" r:id="rId6"/>
    <p:sldLayoutId id="2147485564" r:id="rId7"/>
    <p:sldLayoutId id="2147485565" r:id="rId8"/>
    <p:sldLayoutId id="2147485566" r:id="rId9"/>
    <p:sldLayoutId id="2147485581" r:id="rId10"/>
    <p:sldLayoutId id="2147485567" r:id="rId11"/>
    <p:sldLayoutId id="2147485568" r:id="rId12"/>
    <p:sldLayoutId id="2147485569"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8.wmf"/><Relationship Id="rId4" Type="http://schemas.openxmlformats.org/officeDocument/2006/relationships/image" Target="../media/image7.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7.xml"/><Relationship Id="rId7" Type="http://schemas.openxmlformats.org/officeDocument/2006/relationships/image" Target="../media/image13.wmf"/><Relationship Id="rId2" Type="http://schemas.openxmlformats.org/officeDocument/2006/relationships/slideLayout" Target="../slideLayouts/slideLayout1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2.wmf"/><Relationship Id="rId4" Type="http://schemas.openxmlformats.org/officeDocument/2006/relationships/oleObject" Target="../embeddings/oleObject1.bin"/><Relationship Id="rId9" Type="http://schemas.openxmlformats.org/officeDocument/2006/relationships/image" Target="../media/image14.wmf"/></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29.xml"/><Relationship Id="rId7" Type="http://schemas.openxmlformats.org/officeDocument/2006/relationships/image" Target="../media/image13.wmf"/><Relationship Id="rId2" Type="http://schemas.openxmlformats.org/officeDocument/2006/relationships/slideLayout" Target="../slideLayouts/slideLayout17.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image" Target="../media/image12.wmf"/><Relationship Id="rId4" Type="http://schemas.openxmlformats.org/officeDocument/2006/relationships/oleObject" Target="../embeddings/oleObject4.bin"/><Relationship Id="rId9" Type="http://schemas.openxmlformats.org/officeDocument/2006/relationships/image" Target="../media/image14.wmf"/></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17.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1371600" y="4343400"/>
            <a:ext cx="6400800" cy="838200"/>
          </a:xfrm>
          <a:prstGeom prst="rect">
            <a:avLst/>
          </a:prstGeom>
        </p:spPr>
        <p:txBody>
          <a:bodyPr>
            <a:norm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ctr">
              <a:buNone/>
            </a:pPr>
            <a:r>
              <a:rPr lang="en-US" b="1" kern="0" dirty="0" smtClean="0">
                <a:solidFill>
                  <a:srgbClr val="002060"/>
                </a:solidFill>
                <a:latin typeface="Arial" panose="020B0604020202020204" pitchFamily="34" charset="0"/>
                <a:cs typeface="Arial" panose="020B0604020202020204" pitchFamily="34" charset="0"/>
              </a:rPr>
              <a:t>State Machine Design</a:t>
            </a:r>
            <a:endParaRPr lang="en-US" b="1" kern="0" dirty="0">
              <a:solidFill>
                <a:srgbClr val="002060"/>
              </a:solidFill>
              <a:latin typeface="Arial" panose="020B0604020202020204" pitchFamily="34" charset="0"/>
              <a:cs typeface="Arial" panose="020B0604020202020204" pitchFamily="34" charset="0"/>
            </a:endParaRPr>
          </a:p>
        </p:txBody>
      </p:sp>
      <p:pic>
        <p:nvPicPr>
          <p:cNvPr id="6" name="Picture 4" descr="C:\Users\lsmith\Dropbox\2014-15 Curriculum Release\Notes\Logos\PLTW Logo Transpare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1600199"/>
            <a:ext cx="5943600" cy="1982832"/>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3"/>
          <p:cNvSpPr txBox="1">
            <a:spLocks/>
          </p:cNvSpPr>
          <p:nvPr/>
        </p:nvSpPr>
        <p:spPr bwMode="auto">
          <a:xfrm>
            <a:off x="6858000" y="6629400"/>
            <a:ext cx="2209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r>
              <a:rPr lang="en-US" sz="800" smtClean="0">
                <a:solidFill>
                  <a:schemeClr val="bg1">
                    <a:lumMod val="50000"/>
                  </a:schemeClr>
                </a:solidFill>
                <a:latin typeface="Arial" panose="020B0604020202020204" pitchFamily="34" charset="0"/>
                <a:cs typeface="Arial" panose="020B0604020202020204" pitchFamily="34" charset="0"/>
              </a:rPr>
              <a:t>© 2014 Project Lead The Way, Inc.</a:t>
            </a:r>
            <a:endParaRPr lang="en-US" sz="800" dirty="0">
              <a:solidFill>
                <a:schemeClr val="bg1">
                  <a:lumMod val="50000"/>
                </a:schemeClr>
              </a:solidFill>
              <a:latin typeface="Arial" panose="020B0604020202020204" pitchFamily="34" charset="0"/>
              <a:cs typeface="Arial" panose="020B0604020202020204" pitchFamily="34" charset="0"/>
            </a:endParaRPr>
          </a:p>
        </p:txBody>
      </p:sp>
      <p:sp>
        <p:nvSpPr>
          <p:cNvPr id="8" name="Footer Placeholder 3"/>
          <p:cNvSpPr txBox="1">
            <a:spLocks/>
          </p:cNvSpPr>
          <p:nvPr/>
        </p:nvSpPr>
        <p:spPr>
          <a:xfrm>
            <a:off x="0" y="6629400"/>
            <a:ext cx="2209800" cy="228600"/>
          </a:xfrm>
          <a:prstGeom prst="rect">
            <a:avLst/>
          </a:prstGeom>
        </p:spPr>
        <p:txBody>
          <a:bodyPr/>
          <a:lstStyle>
            <a:defPPr>
              <a:defRPr lang="en-US"/>
            </a:defPPr>
            <a:lvl1pPr marL="0" algn="l" defTabSz="914400" rtl="0" eaLnBrk="1" latinLnBrk="0" hangingPunct="1">
              <a:defRPr sz="18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smtClean="0">
                <a:latin typeface="Arial" panose="020B0604020202020204" pitchFamily="34" charset="0"/>
                <a:cs typeface="Arial" panose="020B0604020202020204" pitchFamily="34" charset="0"/>
              </a:rPr>
              <a:t>Digital Electronics</a:t>
            </a:r>
            <a:endParaRPr lang="en-US" sz="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0" y="0"/>
            <a:ext cx="9144000" cy="1219200"/>
          </a:xfrm>
        </p:spPr>
        <p:txBody>
          <a:bodyPr/>
          <a:lstStyle/>
          <a:p>
            <a:pPr eaLnBrk="1" hangingPunct="1"/>
            <a:r>
              <a:rPr lang="en-US" dirty="0" smtClean="0"/>
              <a:t>State Machine Design</a:t>
            </a:r>
          </a:p>
        </p:txBody>
      </p:sp>
      <p:sp>
        <p:nvSpPr>
          <p:cNvPr id="5" name="Slide Number Placeholder 4"/>
          <p:cNvSpPr>
            <a:spLocks noGrp="1"/>
          </p:cNvSpPr>
          <p:nvPr>
            <p:ph type="sldNum" sz="quarter" idx="12"/>
          </p:nvPr>
        </p:nvSpPr>
        <p:spPr/>
        <p:txBody>
          <a:bodyPr/>
          <a:lstStyle/>
          <a:p>
            <a:pPr>
              <a:defRPr/>
            </a:pPr>
            <a:fld id="{675B5B1A-8D10-4813-B930-516BCADC0879}" type="slidenum">
              <a:rPr lang="en-US" smtClean="0"/>
              <a:pPr>
                <a:defRPr/>
              </a:pPr>
              <a:t>2</a:t>
            </a:fld>
            <a:endParaRPr lang="en-US" dirty="0"/>
          </a:p>
        </p:txBody>
      </p:sp>
      <p:sp>
        <p:nvSpPr>
          <p:cNvPr id="17412" name="Content Placeholder 2"/>
          <p:cNvSpPr txBox="1">
            <a:spLocks/>
          </p:cNvSpPr>
          <p:nvPr/>
        </p:nvSpPr>
        <p:spPr bwMode="auto">
          <a:xfrm>
            <a:off x="457200" y="1295400"/>
            <a:ext cx="8686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Aft>
                <a:spcPts val="1800"/>
              </a:spcAft>
            </a:pPr>
            <a:r>
              <a:rPr lang="en-US" sz="3200" dirty="0">
                <a:solidFill>
                  <a:srgbClr val="000000"/>
                </a:solidFill>
              </a:rPr>
              <a:t>This presentation will</a:t>
            </a:r>
          </a:p>
          <a:p>
            <a:pPr eaLnBrk="1" hangingPunct="1">
              <a:spcAft>
                <a:spcPts val="1800"/>
              </a:spcAft>
              <a:buFont typeface="Arial" charset="0"/>
              <a:buChar char="•"/>
            </a:pPr>
            <a:r>
              <a:rPr lang="en-US" sz="2800" dirty="0">
                <a:solidFill>
                  <a:srgbClr val="000000"/>
                </a:solidFill>
              </a:rPr>
              <a:t>Define a state </a:t>
            </a:r>
            <a:r>
              <a:rPr lang="en-US" sz="2800" dirty="0" smtClean="0">
                <a:solidFill>
                  <a:srgbClr val="000000"/>
                </a:solidFill>
              </a:rPr>
              <a:t>machine and </a:t>
            </a:r>
            <a:r>
              <a:rPr lang="en-US" sz="2800" dirty="0">
                <a:solidFill>
                  <a:srgbClr val="000000"/>
                </a:solidFill>
              </a:rPr>
              <a:t>Illustrate the block diagram for a state machine</a:t>
            </a:r>
            <a:r>
              <a:rPr lang="en-US" sz="2800" dirty="0" smtClean="0">
                <a:solidFill>
                  <a:srgbClr val="000000"/>
                </a:solidFill>
              </a:rPr>
              <a:t>.</a:t>
            </a:r>
            <a:endParaRPr lang="en-US" sz="2800" dirty="0">
              <a:solidFill>
                <a:srgbClr val="000000"/>
              </a:solidFill>
            </a:endParaRPr>
          </a:p>
          <a:p>
            <a:pPr eaLnBrk="1" hangingPunct="1">
              <a:spcAft>
                <a:spcPts val="1800"/>
              </a:spcAft>
              <a:buFont typeface="Arial" charset="0"/>
              <a:buChar char="•"/>
            </a:pPr>
            <a:r>
              <a:rPr lang="en-US" sz="2800" dirty="0">
                <a:solidFill>
                  <a:srgbClr val="000000"/>
                </a:solidFill>
              </a:rPr>
              <a:t>Provide several examples of everyday items that are controlled by state machines.</a:t>
            </a:r>
          </a:p>
          <a:p>
            <a:pPr eaLnBrk="1" hangingPunct="1">
              <a:spcAft>
                <a:spcPts val="1800"/>
              </a:spcAft>
              <a:buFont typeface="Arial" charset="0"/>
              <a:buChar char="•"/>
            </a:pPr>
            <a:r>
              <a:rPr lang="en-US" sz="2800" dirty="0" smtClean="0">
                <a:solidFill>
                  <a:srgbClr val="000000"/>
                </a:solidFill>
              </a:rPr>
              <a:t>Describe </a:t>
            </a:r>
            <a:r>
              <a:rPr lang="en-US" sz="2800" smtClean="0">
                <a:solidFill>
                  <a:srgbClr val="000000"/>
                </a:solidFill>
              </a:rPr>
              <a:t>the steps </a:t>
            </a:r>
            <a:r>
              <a:rPr lang="en-US" sz="2800" dirty="0">
                <a:solidFill>
                  <a:srgbClr val="000000"/>
                </a:solidFill>
              </a:rPr>
              <a:t>in the state machine design process.</a:t>
            </a:r>
          </a:p>
          <a:p>
            <a:pPr eaLnBrk="1" hangingPunct="1">
              <a:spcAft>
                <a:spcPts val="1800"/>
              </a:spcAft>
              <a:buFont typeface="Arial" charset="0"/>
              <a:buChar char="•"/>
            </a:pPr>
            <a:r>
              <a:rPr lang="en-US" sz="2800" dirty="0">
                <a:solidFill>
                  <a:srgbClr val="000000"/>
                </a:solidFill>
              </a:rPr>
              <a:t>Provide an example of a </a:t>
            </a:r>
            <a:r>
              <a:rPr lang="en-US" sz="2800" dirty="0" smtClean="0">
                <a:solidFill>
                  <a:srgbClr val="000000"/>
                </a:solidFill>
              </a:rPr>
              <a:t>state </a:t>
            </a:r>
            <a:r>
              <a:rPr lang="en-US" sz="2800" dirty="0">
                <a:solidFill>
                  <a:srgbClr val="000000"/>
                </a:solidFill>
              </a:rPr>
              <a:t>machine design.</a:t>
            </a:r>
          </a:p>
          <a:p>
            <a:pPr eaLnBrk="1" hangingPunct="1">
              <a:spcAft>
                <a:spcPts val="1800"/>
              </a:spcAft>
              <a:buFontTx/>
              <a:buChar char="•"/>
            </a:pPr>
            <a:endParaRPr lang="en-US" sz="2400" dirty="0"/>
          </a:p>
          <a:p>
            <a:pPr eaLnBrk="1" hangingPunct="1">
              <a:spcBef>
                <a:spcPct val="20000"/>
              </a:spcBef>
              <a:buFontTx/>
              <a:buChar char="•"/>
            </a:pP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0" y="0"/>
            <a:ext cx="9132888" cy="1219200"/>
          </a:xfrm>
        </p:spPr>
        <p:txBody>
          <a:bodyPr/>
          <a:lstStyle/>
          <a:p>
            <a:r>
              <a:rPr lang="en-US" dirty="0" smtClean="0"/>
              <a:t>State Machine</a:t>
            </a:r>
          </a:p>
        </p:txBody>
      </p:sp>
      <p:sp>
        <p:nvSpPr>
          <p:cNvPr id="14" name="Content Placeholder 13"/>
          <p:cNvSpPr>
            <a:spLocks noGrp="1"/>
          </p:cNvSpPr>
          <p:nvPr>
            <p:ph idx="1"/>
          </p:nvPr>
        </p:nvSpPr>
        <p:spPr>
          <a:xfrm>
            <a:off x="457200" y="1295400"/>
            <a:ext cx="8229600" cy="5334000"/>
          </a:xfrm>
        </p:spPr>
        <p:txBody>
          <a:bodyPr/>
          <a:lstStyle/>
          <a:p>
            <a:pPr marL="0" indent="0">
              <a:buFontTx/>
              <a:buNone/>
              <a:defRPr/>
            </a:pPr>
            <a:r>
              <a:rPr lang="en-US" sz="2800" dirty="0" smtClean="0"/>
              <a:t>A synchronous sequential circuit, consisting of a sequential logic section and a combinational logic section, whose outputs and internal flip-flops progress through a predictable sequence of states in response to a 	clock and other input signals.</a:t>
            </a:r>
            <a:r>
              <a:rPr lang="en-US" sz="2800" baseline="30000" dirty="0" smtClean="0">
                <a:sym typeface="Symbol"/>
              </a:rPr>
              <a:t></a:t>
            </a:r>
            <a:endParaRPr lang="en-US" sz="2800" baseline="30000" dirty="0" smtClean="0"/>
          </a:p>
          <a:p>
            <a:pPr marL="0" indent="0">
              <a:buFontTx/>
              <a:buNone/>
              <a:defRPr/>
            </a:pPr>
            <a:r>
              <a:rPr lang="en-US" dirty="0" smtClean="0"/>
              <a:t> </a:t>
            </a:r>
          </a:p>
          <a:p>
            <a:pPr marL="0" indent="0">
              <a:buFontTx/>
              <a:buNone/>
              <a:defRPr/>
            </a:pPr>
            <a:endParaRPr lang="en-US" dirty="0"/>
          </a:p>
        </p:txBody>
      </p:sp>
      <p:sp>
        <p:nvSpPr>
          <p:cNvPr id="37" name="Slide Number Placeholder 2"/>
          <p:cNvSpPr>
            <a:spLocks noGrp="1"/>
          </p:cNvSpPr>
          <p:nvPr>
            <p:ph type="sldNum" sz="quarter" idx="12"/>
          </p:nvPr>
        </p:nvSpPr>
        <p:spPr>
          <a:xfrm>
            <a:off x="6553200" y="6245225"/>
            <a:ext cx="2133600" cy="476250"/>
          </a:xfrm>
        </p:spPr>
        <p:txBody>
          <a:bodyPr/>
          <a:lstStyle/>
          <a:p>
            <a:pPr>
              <a:defRPr/>
            </a:pPr>
            <a:fld id="{2141DCFB-81EB-4DAC-8807-33DCFE200D1B}" type="slidenum">
              <a:rPr lang="en-US" smtClean="0"/>
              <a:pPr>
                <a:defRPr/>
              </a:pPr>
              <a:t>3</a:t>
            </a:fld>
            <a:endParaRPr lang="en-US" dirty="0"/>
          </a:p>
        </p:txBody>
      </p:sp>
      <p:sp>
        <p:nvSpPr>
          <p:cNvPr id="38" name="Rectangle 37"/>
          <p:cNvSpPr/>
          <p:nvPr/>
        </p:nvSpPr>
        <p:spPr>
          <a:xfrm>
            <a:off x="1844675" y="4618038"/>
            <a:ext cx="914400"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600" dirty="0">
                <a:solidFill>
                  <a:srgbClr val="0000FF"/>
                </a:solidFill>
              </a:rPr>
              <a:t>Input</a:t>
            </a:r>
          </a:p>
          <a:p>
            <a:pPr algn="ctr">
              <a:defRPr/>
            </a:pPr>
            <a:r>
              <a:rPr lang="en-US" sz="1600" dirty="0">
                <a:solidFill>
                  <a:srgbClr val="0000FF"/>
                </a:solidFill>
              </a:rPr>
              <a:t>Combo</a:t>
            </a:r>
          </a:p>
          <a:p>
            <a:pPr algn="ctr">
              <a:defRPr/>
            </a:pPr>
            <a:r>
              <a:rPr lang="en-US" sz="1600" dirty="0">
                <a:solidFill>
                  <a:srgbClr val="0000FF"/>
                </a:solidFill>
              </a:rPr>
              <a:t>Logic</a:t>
            </a:r>
          </a:p>
        </p:txBody>
      </p:sp>
      <p:sp>
        <p:nvSpPr>
          <p:cNvPr id="39" name="Rectangle 38"/>
          <p:cNvSpPr/>
          <p:nvPr/>
        </p:nvSpPr>
        <p:spPr>
          <a:xfrm>
            <a:off x="3946525" y="4618038"/>
            <a:ext cx="1096963"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solidFill>
                  <a:srgbClr val="0000FF"/>
                </a:solidFill>
              </a:rPr>
              <a:t>Memory</a:t>
            </a:r>
          </a:p>
          <a:p>
            <a:pPr algn="ctr">
              <a:defRPr/>
            </a:pPr>
            <a:r>
              <a:rPr lang="en-US" sz="1400" dirty="0">
                <a:solidFill>
                  <a:srgbClr val="0000FF"/>
                </a:solidFill>
              </a:rPr>
              <a:t>Flip-Flops</a:t>
            </a:r>
          </a:p>
        </p:txBody>
      </p:sp>
      <p:sp>
        <p:nvSpPr>
          <p:cNvPr id="40" name="Rectangle 39"/>
          <p:cNvSpPr/>
          <p:nvPr/>
        </p:nvSpPr>
        <p:spPr>
          <a:xfrm>
            <a:off x="6229350" y="4618038"/>
            <a:ext cx="914400"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600" dirty="0">
                <a:solidFill>
                  <a:srgbClr val="0000FF"/>
                </a:solidFill>
              </a:rPr>
              <a:t>Output</a:t>
            </a:r>
          </a:p>
          <a:p>
            <a:pPr algn="ctr">
              <a:defRPr/>
            </a:pPr>
            <a:r>
              <a:rPr lang="en-US" sz="1600" dirty="0">
                <a:solidFill>
                  <a:srgbClr val="0000FF"/>
                </a:solidFill>
              </a:rPr>
              <a:t>Combo Logic</a:t>
            </a:r>
          </a:p>
        </p:txBody>
      </p:sp>
      <p:grpSp>
        <p:nvGrpSpPr>
          <p:cNvPr id="41" name="Group 82"/>
          <p:cNvGrpSpPr>
            <a:grpSpLocks/>
          </p:cNvGrpSpPr>
          <p:nvPr/>
        </p:nvGrpSpPr>
        <p:grpSpPr bwMode="auto">
          <a:xfrm>
            <a:off x="5051425" y="4794250"/>
            <a:ext cx="1189038" cy="723900"/>
            <a:chOff x="2819400" y="2321983"/>
            <a:chExt cx="914400" cy="723900"/>
          </a:xfrm>
        </p:grpSpPr>
        <p:cxnSp>
          <p:nvCxnSpPr>
            <p:cNvPr id="42" name="Straight Arrow Connector 41"/>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3127629" y="2512483"/>
              <a:ext cx="520713"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45" name="Straight Arrow Connector 44"/>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grpSp>
        <p:nvGrpSpPr>
          <p:cNvPr id="46" name="Group 88"/>
          <p:cNvGrpSpPr>
            <a:grpSpLocks/>
          </p:cNvGrpSpPr>
          <p:nvPr/>
        </p:nvGrpSpPr>
        <p:grpSpPr bwMode="auto">
          <a:xfrm>
            <a:off x="7146925" y="4794250"/>
            <a:ext cx="914400" cy="723900"/>
            <a:chOff x="2819400" y="2321983"/>
            <a:chExt cx="914400" cy="723900"/>
          </a:xfrm>
        </p:grpSpPr>
        <p:cxnSp>
          <p:nvCxnSpPr>
            <p:cNvPr id="47" name="Straight Arrow Connector 46"/>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2972555" y="2512483"/>
              <a:ext cx="677108"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50" name="Straight Arrow Connector 49"/>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sp>
        <p:nvSpPr>
          <p:cNvPr id="51" name="Freeform 50"/>
          <p:cNvSpPr/>
          <p:nvPr/>
        </p:nvSpPr>
        <p:spPr>
          <a:xfrm flipV="1">
            <a:off x="1219200" y="3886200"/>
            <a:ext cx="4206875" cy="1050925"/>
          </a:xfrm>
          <a:custGeom>
            <a:avLst/>
            <a:gdLst>
              <a:gd name="connsiteX0" fmla="*/ 3962400 w 3962400"/>
              <a:gd name="connsiteY0" fmla="*/ 0 h 800100"/>
              <a:gd name="connsiteX1" fmla="*/ 3962400 w 3962400"/>
              <a:gd name="connsiteY1" fmla="*/ 800100 h 800100"/>
              <a:gd name="connsiteX2" fmla="*/ 0 w 3962400"/>
              <a:gd name="connsiteY2" fmla="*/ 800100 h 800100"/>
              <a:gd name="connsiteX3" fmla="*/ 9525 w 3962400"/>
              <a:gd name="connsiteY3" fmla="*/ 0 h 800100"/>
              <a:gd name="connsiteX4" fmla="*/ 571500 w 3962400"/>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00" h="800100">
                <a:moveTo>
                  <a:pt x="3962400" y="0"/>
                </a:moveTo>
                <a:lnTo>
                  <a:pt x="3962400" y="800100"/>
                </a:lnTo>
                <a:lnTo>
                  <a:pt x="0" y="800100"/>
                </a:lnTo>
                <a:lnTo>
                  <a:pt x="9525" y="0"/>
                </a:lnTo>
                <a:lnTo>
                  <a:pt x="571500" y="0"/>
                </a:lnTo>
              </a:path>
            </a:pathLst>
          </a:cu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dirty="0"/>
          </a:p>
        </p:txBody>
      </p:sp>
      <p:sp>
        <p:nvSpPr>
          <p:cNvPr id="52" name="TextBox 99"/>
          <p:cNvSpPr txBox="1">
            <a:spLocks noChangeArrowheads="1"/>
          </p:cNvSpPr>
          <p:nvPr/>
        </p:nvSpPr>
        <p:spPr bwMode="auto">
          <a:xfrm>
            <a:off x="0" y="5176838"/>
            <a:ext cx="8826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Input(s)</a:t>
            </a:r>
          </a:p>
        </p:txBody>
      </p:sp>
      <p:sp>
        <p:nvSpPr>
          <p:cNvPr id="53" name="TextBox 103"/>
          <p:cNvSpPr txBox="1">
            <a:spLocks noChangeArrowheads="1"/>
          </p:cNvSpPr>
          <p:nvPr/>
        </p:nvSpPr>
        <p:spPr bwMode="auto">
          <a:xfrm>
            <a:off x="8089900" y="5024438"/>
            <a:ext cx="10429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Output(s)</a:t>
            </a:r>
          </a:p>
        </p:txBody>
      </p:sp>
      <p:sp>
        <p:nvSpPr>
          <p:cNvPr id="54" name="Freeform 53"/>
          <p:cNvSpPr/>
          <p:nvPr/>
        </p:nvSpPr>
        <p:spPr>
          <a:xfrm flipV="1">
            <a:off x="1447800" y="4054475"/>
            <a:ext cx="3829050" cy="730250"/>
          </a:xfrm>
          <a:custGeom>
            <a:avLst/>
            <a:gdLst>
              <a:gd name="connsiteX0" fmla="*/ 3524250 w 3524250"/>
              <a:gd name="connsiteY0" fmla="*/ 0 h 438150"/>
              <a:gd name="connsiteX1" fmla="*/ 3524250 w 3524250"/>
              <a:gd name="connsiteY1" fmla="*/ 438150 h 438150"/>
              <a:gd name="connsiteX2" fmla="*/ 0 w 3524250"/>
              <a:gd name="connsiteY2" fmla="*/ 438150 h 438150"/>
              <a:gd name="connsiteX3" fmla="*/ 9525 w 3524250"/>
              <a:gd name="connsiteY3" fmla="*/ 0 h 438150"/>
              <a:gd name="connsiteX4" fmla="*/ 352425 w 3524250"/>
              <a:gd name="connsiteY4" fmla="*/ 0 h 43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0" h="438150">
                <a:moveTo>
                  <a:pt x="3524250" y="0"/>
                </a:moveTo>
                <a:lnTo>
                  <a:pt x="3524250" y="438150"/>
                </a:lnTo>
                <a:lnTo>
                  <a:pt x="0" y="438150"/>
                </a:lnTo>
                <a:lnTo>
                  <a:pt x="9525" y="0"/>
                </a:lnTo>
                <a:lnTo>
                  <a:pt x="352425" y="0"/>
                </a:lnTo>
              </a:path>
            </a:pathLst>
          </a:cu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dirty="0"/>
          </a:p>
        </p:txBody>
      </p:sp>
      <p:grpSp>
        <p:nvGrpSpPr>
          <p:cNvPr id="55" name="Group 88"/>
          <p:cNvGrpSpPr>
            <a:grpSpLocks/>
          </p:cNvGrpSpPr>
          <p:nvPr/>
        </p:nvGrpSpPr>
        <p:grpSpPr bwMode="auto">
          <a:xfrm>
            <a:off x="914400" y="5121275"/>
            <a:ext cx="914400" cy="571500"/>
            <a:chOff x="2819400" y="2474383"/>
            <a:chExt cx="914400" cy="571500"/>
          </a:xfrm>
        </p:grpSpPr>
        <p:cxnSp>
          <p:nvCxnSpPr>
            <p:cNvPr id="56" name="Straight Arrow Connector 55"/>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972555" y="2512483"/>
              <a:ext cx="677108"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58" name="Straight Arrow Connector 57"/>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grpSp>
        <p:nvGrpSpPr>
          <p:cNvPr id="59" name="Group 36"/>
          <p:cNvGrpSpPr>
            <a:grpSpLocks/>
          </p:cNvGrpSpPr>
          <p:nvPr/>
        </p:nvGrpSpPr>
        <p:grpSpPr bwMode="auto">
          <a:xfrm>
            <a:off x="2743200" y="4794250"/>
            <a:ext cx="1201738" cy="723900"/>
            <a:chOff x="2895600" y="2698750"/>
            <a:chExt cx="1201738" cy="723900"/>
          </a:xfrm>
        </p:grpSpPr>
        <p:grpSp>
          <p:nvGrpSpPr>
            <p:cNvPr id="60" name="Group 76"/>
            <p:cNvGrpSpPr>
              <a:grpSpLocks/>
            </p:cNvGrpSpPr>
            <p:nvPr/>
          </p:nvGrpSpPr>
          <p:grpSpPr bwMode="auto">
            <a:xfrm>
              <a:off x="2908300" y="2698750"/>
              <a:ext cx="1189038" cy="723900"/>
              <a:chOff x="2819400" y="2321983"/>
              <a:chExt cx="914400" cy="723900"/>
            </a:xfrm>
          </p:grpSpPr>
          <p:cxnSp>
            <p:nvCxnSpPr>
              <p:cNvPr id="62" name="Straight Arrow Connector 61"/>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127629" y="2512483"/>
                <a:ext cx="520713"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65" name="Straight Arrow Connector 64"/>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cxnSp>
          <p:nvCxnSpPr>
            <p:cNvPr id="61" name="Straight Arrow Connector 60"/>
            <p:cNvCxnSpPr/>
            <p:nvPr/>
          </p:nvCxnSpPr>
          <p:spPr>
            <a:xfrm flipV="1">
              <a:off x="2895600" y="3321050"/>
              <a:ext cx="1189038"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sp>
        <p:nvSpPr>
          <p:cNvPr id="66" name="Freeform 65"/>
          <p:cNvSpPr/>
          <p:nvPr/>
        </p:nvSpPr>
        <p:spPr>
          <a:xfrm>
            <a:off x="2900363" y="5572125"/>
            <a:ext cx="1030287" cy="976313"/>
          </a:xfrm>
          <a:custGeom>
            <a:avLst/>
            <a:gdLst>
              <a:gd name="connsiteX0" fmla="*/ 3011213 w 3011213"/>
              <a:gd name="connsiteY0" fmla="*/ 0 h 977462"/>
              <a:gd name="connsiteX1" fmla="*/ 2585544 w 3011213"/>
              <a:gd name="connsiteY1" fmla="*/ 0 h 977462"/>
              <a:gd name="connsiteX2" fmla="*/ 2585544 w 3011213"/>
              <a:gd name="connsiteY2" fmla="*/ 977462 h 977462"/>
              <a:gd name="connsiteX3" fmla="*/ 0 w 3011213"/>
              <a:gd name="connsiteY3" fmla="*/ 977462 h 977462"/>
              <a:gd name="connsiteX0" fmla="*/ 1030013 w 1030013"/>
              <a:gd name="connsiteY0" fmla="*/ 0 h 977462"/>
              <a:gd name="connsiteX1" fmla="*/ 604344 w 1030013"/>
              <a:gd name="connsiteY1" fmla="*/ 0 h 977462"/>
              <a:gd name="connsiteX2" fmla="*/ 604344 w 1030013"/>
              <a:gd name="connsiteY2" fmla="*/ 977462 h 977462"/>
              <a:gd name="connsiteX3" fmla="*/ 0 w 1030013"/>
              <a:gd name="connsiteY3" fmla="*/ 977462 h 977462"/>
            </a:gdLst>
            <a:ahLst/>
            <a:cxnLst>
              <a:cxn ang="0">
                <a:pos x="connsiteX0" y="connsiteY0"/>
              </a:cxn>
              <a:cxn ang="0">
                <a:pos x="connsiteX1" y="connsiteY1"/>
              </a:cxn>
              <a:cxn ang="0">
                <a:pos x="connsiteX2" y="connsiteY2"/>
              </a:cxn>
              <a:cxn ang="0">
                <a:pos x="connsiteX3" y="connsiteY3"/>
              </a:cxn>
            </a:cxnLst>
            <a:rect l="l" t="t" r="r" b="b"/>
            <a:pathLst>
              <a:path w="1030013" h="977462">
                <a:moveTo>
                  <a:pt x="1030013" y="0"/>
                </a:moveTo>
                <a:lnTo>
                  <a:pt x="604344" y="0"/>
                </a:lnTo>
                <a:lnTo>
                  <a:pt x="604344" y="977462"/>
                </a:lnTo>
                <a:lnTo>
                  <a:pt x="0" y="977462"/>
                </a:lnTo>
              </a:path>
            </a:pathLst>
          </a:custGeom>
          <a:ln w="12700">
            <a:solidFill>
              <a:srgbClr val="FF0000"/>
            </a:solidFill>
            <a:headEnd type="stealth" w="lg" len="lg"/>
            <a:tailEnd type="oval"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67" name="TextBox 115"/>
          <p:cNvSpPr txBox="1">
            <a:spLocks noChangeArrowheads="1"/>
          </p:cNvSpPr>
          <p:nvPr/>
        </p:nvSpPr>
        <p:spPr bwMode="auto">
          <a:xfrm>
            <a:off x="2209800" y="6370638"/>
            <a:ext cx="695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Clock</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447800"/>
            <a:ext cx="8229600" cy="5181600"/>
          </a:xfrm>
        </p:spPr>
        <p:txBody>
          <a:bodyPr/>
          <a:lstStyle/>
          <a:p>
            <a:pPr lvl="0"/>
            <a:r>
              <a:rPr lang="en-US" sz="3600" dirty="0" smtClean="0"/>
              <a:t>Input </a:t>
            </a:r>
            <a:r>
              <a:rPr lang="en-US" sz="3600" dirty="0"/>
              <a:t>Combinational Logic </a:t>
            </a:r>
            <a:endParaRPr lang="en-US" sz="3600" dirty="0" smtClean="0"/>
          </a:p>
          <a:p>
            <a:pPr lvl="0"/>
            <a:r>
              <a:rPr lang="en-US" sz="3600" dirty="0" smtClean="0"/>
              <a:t>Memory </a:t>
            </a:r>
          </a:p>
          <a:p>
            <a:pPr lvl="0"/>
            <a:r>
              <a:rPr lang="en-US" sz="3600" dirty="0" smtClean="0"/>
              <a:t>Output </a:t>
            </a:r>
            <a:r>
              <a:rPr lang="en-US" sz="3600" dirty="0"/>
              <a:t>Combinational </a:t>
            </a:r>
            <a:r>
              <a:rPr lang="en-US" sz="3600" dirty="0" smtClean="0"/>
              <a:t>Logic</a:t>
            </a:r>
          </a:p>
          <a:p>
            <a:pPr marL="0" lvl="0" indent="0">
              <a:buNone/>
            </a:pPr>
            <a:endParaRPr lang="en-US" sz="2400" dirty="0"/>
          </a:p>
          <a:p>
            <a:pPr marL="0" indent="0">
              <a:buFontTx/>
              <a:buNone/>
              <a:defRPr/>
            </a:pPr>
            <a:endParaRPr lang="en-US" sz="2800" baseline="30000" dirty="0" smtClean="0"/>
          </a:p>
          <a:p>
            <a:pPr marL="0" indent="0">
              <a:buFontTx/>
              <a:buNone/>
              <a:defRPr/>
            </a:pPr>
            <a:r>
              <a:rPr lang="en-US" dirty="0" smtClean="0"/>
              <a:t> </a:t>
            </a:r>
          </a:p>
          <a:p>
            <a:pPr marL="0" indent="0">
              <a:buFontTx/>
              <a:buNone/>
              <a:defRPr/>
            </a:pPr>
            <a:endParaRPr lang="en-US" dirty="0"/>
          </a:p>
        </p:txBody>
      </p:sp>
      <p:sp>
        <p:nvSpPr>
          <p:cNvPr id="3" name="Slide Number Placeholder 2"/>
          <p:cNvSpPr>
            <a:spLocks noGrp="1"/>
          </p:cNvSpPr>
          <p:nvPr>
            <p:ph type="sldNum" sz="quarter" idx="12"/>
          </p:nvPr>
        </p:nvSpPr>
        <p:spPr/>
        <p:txBody>
          <a:bodyPr/>
          <a:lstStyle/>
          <a:p>
            <a:pPr>
              <a:defRPr/>
            </a:pPr>
            <a:fld id="{2141DCFB-81EB-4DAC-8807-33DCFE200D1B}" type="slidenum">
              <a:rPr lang="en-US" smtClean="0"/>
              <a:pPr>
                <a:defRPr/>
              </a:pPr>
              <a:t>4</a:t>
            </a:fld>
            <a:endParaRPr lang="en-US" dirty="0"/>
          </a:p>
        </p:txBody>
      </p:sp>
      <p:sp>
        <p:nvSpPr>
          <p:cNvPr id="6" name="Rectangle 5"/>
          <p:cNvSpPr/>
          <p:nvPr/>
        </p:nvSpPr>
        <p:spPr>
          <a:xfrm>
            <a:off x="1844675" y="4618038"/>
            <a:ext cx="914400"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600" dirty="0">
                <a:solidFill>
                  <a:srgbClr val="0000FF"/>
                </a:solidFill>
              </a:rPr>
              <a:t>Input</a:t>
            </a:r>
          </a:p>
          <a:p>
            <a:pPr algn="ctr">
              <a:defRPr/>
            </a:pPr>
            <a:r>
              <a:rPr lang="en-US" sz="1600" dirty="0">
                <a:solidFill>
                  <a:srgbClr val="0000FF"/>
                </a:solidFill>
              </a:rPr>
              <a:t>Combo</a:t>
            </a:r>
          </a:p>
          <a:p>
            <a:pPr algn="ctr">
              <a:defRPr/>
            </a:pPr>
            <a:r>
              <a:rPr lang="en-US" sz="1600" dirty="0">
                <a:solidFill>
                  <a:srgbClr val="0000FF"/>
                </a:solidFill>
              </a:rPr>
              <a:t>Logic</a:t>
            </a:r>
          </a:p>
        </p:txBody>
      </p:sp>
      <p:sp>
        <p:nvSpPr>
          <p:cNvPr id="7" name="Rectangle 6"/>
          <p:cNvSpPr/>
          <p:nvPr/>
        </p:nvSpPr>
        <p:spPr>
          <a:xfrm>
            <a:off x="3946525" y="4618038"/>
            <a:ext cx="1096963"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solidFill>
                  <a:srgbClr val="0000FF"/>
                </a:solidFill>
              </a:rPr>
              <a:t>Memory</a:t>
            </a:r>
          </a:p>
          <a:p>
            <a:pPr algn="ctr">
              <a:defRPr/>
            </a:pPr>
            <a:r>
              <a:rPr lang="en-US" sz="1400" dirty="0">
                <a:solidFill>
                  <a:srgbClr val="0000FF"/>
                </a:solidFill>
              </a:rPr>
              <a:t>Flip-Flops</a:t>
            </a:r>
          </a:p>
        </p:txBody>
      </p:sp>
      <p:sp>
        <p:nvSpPr>
          <p:cNvPr id="8" name="Rectangle 7"/>
          <p:cNvSpPr/>
          <p:nvPr/>
        </p:nvSpPr>
        <p:spPr>
          <a:xfrm>
            <a:off x="6229350" y="4618038"/>
            <a:ext cx="914400"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600" dirty="0">
                <a:solidFill>
                  <a:srgbClr val="0000FF"/>
                </a:solidFill>
              </a:rPr>
              <a:t>Output</a:t>
            </a:r>
          </a:p>
          <a:p>
            <a:pPr algn="ctr">
              <a:defRPr/>
            </a:pPr>
            <a:r>
              <a:rPr lang="en-US" sz="1600" dirty="0">
                <a:solidFill>
                  <a:srgbClr val="0000FF"/>
                </a:solidFill>
              </a:rPr>
              <a:t>Combo Logic</a:t>
            </a:r>
          </a:p>
        </p:txBody>
      </p:sp>
      <p:grpSp>
        <p:nvGrpSpPr>
          <p:cNvPr id="9" name="Group 82"/>
          <p:cNvGrpSpPr>
            <a:grpSpLocks/>
          </p:cNvGrpSpPr>
          <p:nvPr/>
        </p:nvGrpSpPr>
        <p:grpSpPr bwMode="auto">
          <a:xfrm>
            <a:off x="5051425" y="4794250"/>
            <a:ext cx="1189038" cy="723900"/>
            <a:chOff x="2819400" y="2321983"/>
            <a:chExt cx="914400" cy="723900"/>
          </a:xfrm>
        </p:grpSpPr>
        <p:cxnSp>
          <p:nvCxnSpPr>
            <p:cNvPr id="10" name="Straight Arrow Connector 9"/>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127629" y="2512483"/>
              <a:ext cx="520713"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13" name="Straight Arrow Connector 12"/>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grpSp>
        <p:nvGrpSpPr>
          <p:cNvPr id="15" name="Group 88"/>
          <p:cNvGrpSpPr>
            <a:grpSpLocks/>
          </p:cNvGrpSpPr>
          <p:nvPr/>
        </p:nvGrpSpPr>
        <p:grpSpPr bwMode="auto">
          <a:xfrm>
            <a:off x="7146925" y="4794250"/>
            <a:ext cx="914400" cy="723900"/>
            <a:chOff x="2819400" y="2321983"/>
            <a:chExt cx="914400" cy="723900"/>
          </a:xfrm>
        </p:grpSpPr>
        <p:cxnSp>
          <p:nvCxnSpPr>
            <p:cNvPr id="16" name="Straight Arrow Connector 15"/>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972555" y="2512483"/>
              <a:ext cx="677108"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19" name="Straight Arrow Connector 18"/>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sp>
        <p:nvSpPr>
          <p:cNvPr id="20" name="Freeform 19"/>
          <p:cNvSpPr/>
          <p:nvPr/>
        </p:nvSpPr>
        <p:spPr>
          <a:xfrm flipV="1">
            <a:off x="1219200" y="3886200"/>
            <a:ext cx="4206875" cy="1050925"/>
          </a:xfrm>
          <a:custGeom>
            <a:avLst/>
            <a:gdLst>
              <a:gd name="connsiteX0" fmla="*/ 3962400 w 3962400"/>
              <a:gd name="connsiteY0" fmla="*/ 0 h 800100"/>
              <a:gd name="connsiteX1" fmla="*/ 3962400 w 3962400"/>
              <a:gd name="connsiteY1" fmla="*/ 800100 h 800100"/>
              <a:gd name="connsiteX2" fmla="*/ 0 w 3962400"/>
              <a:gd name="connsiteY2" fmla="*/ 800100 h 800100"/>
              <a:gd name="connsiteX3" fmla="*/ 9525 w 3962400"/>
              <a:gd name="connsiteY3" fmla="*/ 0 h 800100"/>
              <a:gd name="connsiteX4" fmla="*/ 571500 w 3962400"/>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00" h="800100">
                <a:moveTo>
                  <a:pt x="3962400" y="0"/>
                </a:moveTo>
                <a:lnTo>
                  <a:pt x="3962400" y="800100"/>
                </a:lnTo>
                <a:lnTo>
                  <a:pt x="0" y="800100"/>
                </a:lnTo>
                <a:lnTo>
                  <a:pt x="9525" y="0"/>
                </a:lnTo>
                <a:lnTo>
                  <a:pt x="571500" y="0"/>
                </a:lnTo>
              </a:path>
            </a:pathLst>
          </a:cu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dirty="0"/>
          </a:p>
        </p:txBody>
      </p:sp>
      <p:sp>
        <p:nvSpPr>
          <p:cNvPr id="21" name="TextBox 99"/>
          <p:cNvSpPr txBox="1">
            <a:spLocks noChangeArrowheads="1"/>
          </p:cNvSpPr>
          <p:nvPr/>
        </p:nvSpPr>
        <p:spPr bwMode="auto">
          <a:xfrm>
            <a:off x="0" y="5176838"/>
            <a:ext cx="8826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Input(s)</a:t>
            </a:r>
          </a:p>
        </p:txBody>
      </p:sp>
      <p:sp>
        <p:nvSpPr>
          <p:cNvPr id="22" name="TextBox 103"/>
          <p:cNvSpPr txBox="1">
            <a:spLocks noChangeArrowheads="1"/>
          </p:cNvSpPr>
          <p:nvPr/>
        </p:nvSpPr>
        <p:spPr bwMode="auto">
          <a:xfrm>
            <a:off x="8089900" y="5024438"/>
            <a:ext cx="10429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Output(s)</a:t>
            </a:r>
          </a:p>
        </p:txBody>
      </p:sp>
      <p:sp>
        <p:nvSpPr>
          <p:cNvPr id="23" name="Freeform 22"/>
          <p:cNvSpPr/>
          <p:nvPr/>
        </p:nvSpPr>
        <p:spPr>
          <a:xfrm flipV="1">
            <a:off x="1447800" y="4054475"/>
            <a:ext cx="3829050" cy="730250"/>
          </a:xfrm>
          <a:custGeom>
            <a:avLst/>
            <a:gdLst>
              <a:gd name="connsiteX0" fmla="*/ 3524250 w 3524250"/>
              <a:gd name="connsiteY0" fmla="*/ 0 h 438150"/>
              <a:gd name="connsiteX1" fmla="*/ 3524250 w 3524250"/>
              <a:gd name="connsiteY1" fmla="*/ 438150 h 438150"/>
              <a:gd name="connsiteX2" fmla="*/ 0 w 3524250"/>
              <a:gd name="connsiteY2" fmla="*/ 438150 h 438150"/>
              <a:gd name="connsiteX3" fmla="*/ 9525 w 3524250"/>
              <a:gd name="connsiteY3" fmla="*/ 0 h 438150"/>
              <a:gd name="connsiteX4" fmla="*/ 352425 w 3524250"/>
              <a:gd name="connsiteY4" fmla="*/ 0 h 43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0" h="438150">
                <a:moveTo>
                  <a:pt x="3524250" y="0"/>
                </a:moveTo>
                <a:lnTo>
                  <a:pt x="3524250" y="438150"/>
                </a:lnTo>
                <a:lnTo>
                  <a:pt x="0" y="438150"/>
                </a:lnTo>
                <a:lnTo>
                  <a:pt x="9525" y="0"/>
                </a:lnTo>
                <a:lnTo>
                  <a:pt x="352425" y="0"/>
                </a:lnTo>
              </a:path>
            </a:pathLst>
          </a:cu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dirty="0"/>
          </a:p>
        </p:txBody>
      </p:sp>
      <p:grpSp>
        <p:nvGrpSpPr>
          <p:cNvPr id="24" name="Group 88"/>
          <p:cNvGrpSpPr>
            <a:grpSpLocks/>
          </p:cNvGrpSpPr>
          <p:nvPr/>
        </p:nvGrpSpPr>
        <p:grpSpPr bwMode="auto">
          <a:xfrm>
            <a:off x="914400" y="5121275"/>
            <a:ext cx="914400" cy="571500"/>
            <a:chOff x="2819400" y="2474383"/>
            <a:chExt cx="914400" cy="571500"/>
          </a:xfrm>
        </p:grpSpPr>
        <p:cxnSp>
          <p:nvCxnSpPr>
            <p:cNvPr id="25" name="Straight Arrow Connector 24"/>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972555" y="2512483"/>
              <a:ext cx="677108"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27" name="Straight Arrow Connector 26"/>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grpSp>
        <p:nvGrpSpPr>
          <p:cNvPr id="28" name="Group 36"/>
          <p:cNvGrpSpPr>
            <a:grpSpLocks/>
          </p:cNvGrpSpPr>
          <p:nvPr/>
        </p:nvGrpSpPr>
        <p:grpSpPr bwMode="auto">
          <a:xfrm>
            <a:off x="2743200" y="4794250"/>
            <a:ext cx="1201738" cy="723900"/>
            <a:chOff x="2895600" y="2698750"/>
            <a:chExt cx="1201738" cy="723900"/>
          </a:xfrm>
        </p:grpSpPr>
        <p:grpSp>
          <p:nvGrpSpPr>
            <p:cNvPr id="29" name="Group 76"/>
            <p:cNvGrpSpPr>
              <a:grpSpLocks/>
            </p:cNvGrpSpPr>
            <p:nvPr/>
          </p:nvGrpSpPr>
          <p:grpSpPr bwMode="auto">
            <a:xfrm>
              <a:off x="2908300" y="2698750"/>
              <a:ext cx="1189038" cy="723900"/>
              <a:chOff x="2819400" y="2321983"/>
              <a:chExt cx="914400" cy="723900"/>
            </a:xfrm>
          </p:grpSpPr>
          <p:cxnSp>
            <p:nvCxnSpPr>
              <p:cNvPr id="31" name="Straight Arrow Connector 30"/>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127629" y="2512483"/>
                <a:ext cx="520713"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34" name="Straight Arrow Connector 33"/>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cxnSp>
          <p:nvCxnSpPr>
            <p:cNvPr id="30" name="Straight Arrow Connector 29"/>
            <p:cNvCxnSpPr/>
            <p:nvPr/>
          </p:nvCxnSpPr>
          <p:spPr>
            <a:xfrm flipV="1">
              <a:off x="2895600" y="3321050"/>
              <a:ext cx="1189038"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sp>
        <p:nvSpPr>
          <p:cNvPr id="35" name="Freeform 34"/>
          <p:cNvSpPr/>
          <p:nvPr/>
        </p:nvSpPr>
        <p:spPr>
          <a:xfrm>
            <a:off x="2900363" y="5572125"/>
            <a:ext cx="1030287" cy="976313"/>
          </a:xfrm>
          <a:custGeom>
            <a:avLst/>
            <a:gdLst>
              <a:gd name="connsiteX0" fmla="*/ 3011213 w 3011213"/>
              <a:gd name="connsiteY0" fmla="*/ 0 h 977462"/>
              <a:gd name="connsiteX1" fmla="*/ 2585544 w 3011213"/>
              <a:gd name="connsiteY1" fmla="*/ 0 h 977462"/>
              <a:gd name="connsiteX2" fmla="*/ 2585544 w 3011213"/>
              <a:gd name="connsiteY2" fmla="*/ 977462 h 977462"/>
              <a:gd name="connsiteX3" fmla="*/ 0 w 3011213"/>
              <a:gd name="connsiteY3" fmla="*/ 977462 h 977462"/>
              <a:gd name="connsiteX0" fmla="*/ 1030013 w 1030013"/>
              <a:gd name="connsiteY0" fmla="*/ 0 h 977462"/>
              <a:gd name="connsiteX1" fmla="*/ 604344 w 1030013"/>
              <a:gd name="connsiteY1" fmla="*/ 0 h 977462"/>
              <a:gd name="connsiteX2" fmla="*/ 604344 w 1030013"/>
              <a:gd name="connsiteY2" fmla="*/ 977462 h 977462"/>
              <a:gd name="connsiteX3" fmla="*/ 0 w 1030013"/>
              <a:gd name="connsiteY3" fmla="*/ 977462 h 977462"/>
            </a:gdLst>
            <a:ahLst/>
            <a:cxnLst>
              <a:cxn ang="0">
                <a:pos x="connsiteX0" y="connsiteY0"/>
              </a:cxn>
              <a:cxn ang="0">
                <a:pos x="connsiteX1" y="connsiteY1"/>
              </a:cxn>
              <a:cxn ang="0">
                <a:pos x="connsiteX2" y="connsiteY2"/>
              </a:cxn>
              <a:cxn ang="0">
                <a:pos x="connsiteX3" y="connsiteY3"/>
              </a:cxn>
            </a:cxnLst>
            <a:rect l="l" t="t" r="r" b="b"/>
            <a:pathLst>
              <a:path w="1030013" h="977462">
                <a:moveTo>
                  <a:pt x="1030013" y="0"/>
                </a:moveTo>
                <a:lnTo>
                  <a:pt x="604344" y="0"/>
                </a:lnTo>
                <a:lnTo>
                  <a:pt x="604344" y="977462"/>
                </a:lnTo>
                <a:lnTo>
                  <a:pt x="0" y="977462"/>
                </a:lnTo>
              </a:path>
            </a:pathLst>
          </a:custGeom>
          <a:ln w="12700">
            <a:solidFill>
              <a:srgbClr val="FF0000"/>
            </a:solidFill>
            <a:headEnd type="stealth" w="lg" len="lg"/>
            <a:tailEnd type="oval"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36" name="TextBox 115"/>
          <p:cNvSpPr txBox="1">
            <a:spLocks noChangeArrowheads="1"/>
          </p:cNvSpPr>
          <p:nvPr/>
        </p:nvSpPr>
        <p:spPr bwMode="auto">
          <a:xfrm>
            <a:off x="2209800" y="6370638"/>
            <a:ext cx="695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Clock</a:t>
            </a:r>
          </a:p>
        </p:txBody>
      </p:sp>
      <p:sp>
        <p:nvSpPr>
          <p:cNvPr id="37" name="Title 1"/>
          <p:cNvSpPr>
            <a:spLocks noGrp="1"/>
          </p:cNvSpPr>
          <p:nvPr>
            <p:ph type="title"/>
          </p:nvPr>
        </p:nvSpPr>
        <p:spPr>
          <a:xfrm>
            <a:off x="0" y="0"/>
            <a:ext cx="9132888" cy="1219200"/>
          </a:xfrm>
        </p:spPr>
        <p:txBody>
          <a:bodyPr/>
          <a:lstStyle/>
          <a:p>
            <a:r>
              <a:rPr lang="en-US" dirty="0" smtClean="0"/>
              <a:t>Parts of a State Machine</a:t>
            </a:r>
          </a:p>
        </p:txBody>
      </p:sp>
    </p:spTree>
    <p:extLst>
      <p:ext uri="{BB962C8B-B14F-4D97-AF65-F5344CB8AC3E}">
        <p14:creationId xmlns:p14="http://schemas.microsoft.com/office/powerpoint/2010/main" val="34365877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524000"/>
            <a:ext cx="8229600" cy="5105400"/>
          </a:xfrm>
        </p:spPr>
        <p:txBody>
          <a:bodyPr/>
          <a:lstStyle/>
          <a:p>
            <a:pPr marL="0" indent="0">
              <a:buNone/>
            </a:pPr>
            <a:r>
              <a:rPr lang="en-US" sz="3600" dirty="0"/>
              <a:t>What </a:t>
            </a:r>
            <a:r>
              <a:rPr lang="en-US" sz="3600" dirty="0" smtClean="0"/>
              <a:t>should happen </a:t>
            </a:r>
            <a:r>
              <a:rPr lang="en-US" sz="3600" dirty="0"/>
              <a:t>next based on </a:t>
            </a:r>
            <a:r>
              <a:rPr lang="en-US" sz="3600" dirty="0" smtClean="0"/>
              <a:t>the buttons, switches, and other </a:t>
            </a:r>
            <a:r>
              <a:rPr lang="en-US" sz="3600" dirty="0"/>
              <a:t>inputs?</a:t>
            </a:r>
          </a:p>
          <a:p>
            <a:pPr marL="0" lvl="0" indent="0">
              <a:buNone/>
            </a:pPr>
            <a:endParaRPr lang="en-US" sz="2400" dirty="0"/>
          </a:p>
          <a:p>
            <a:pPr marL="0" indent="0">
              <a:buFontTx/>
              <a:buNone/>
              <a:defRPr/>
            </a:pPr>
            <a:endParaRPr lang="en-US" sz="2800" baseline="30000" dirty="0" smtClean="0"/>
          </a:p>
          <a:p>
            <a:pPr marL="0" indent="0">
              <a:buFontTx/>
              <a:buNone/>
              <a:defRPr/>
            </a:pPr>
            <a:r>
              <a:rPr lang="en-US" dirty="0" smtClean="0"/>
              <a:t> </a:t>
            </a:r>
          </a:p>
          <a:p>
            <a:pPr marL="0" indent="0">
              <a:buFontTx/>
              <a:buNone/>
              <a:defRPr/>
            </a:pPr>
            <a:endParaRPr lang="en-US" dirty="0"/>
          </a:p>
        </p:txBody>
      </p:sp>
      <p:sp>
        <p:nvSpPr>
          <p:cNvPr id="37" name="Title 1"/>
          <p:cNvSpPr>
            <a:spLocks noGrp="1"/>
          </p:cNvSpPr>
          <p:nvPr>
            <p:ph type="title"/>
          </p:nvPr>
        </p:nvSpPr>
        <p:spPr>
          <a:xfrm>
            <a:off x="0" y="0"/>
            <a:ext cx="9132888" cy="1219200"/>
          </a:xfrm>
        </p:spPr>
        <p:txBody>
          <a:bodyPr/>
          <a:lstStyle/>
          <a:p>
            <a:r>
              <a:rPr lang="en-US" dirty="0" smtClean="0"/>
              <a:t>Input Combinational Logic</a:t>
            </a:r>
          </a:p>
        </p:txBody>
      </p:sp>
      <p:sp>
        <p:nvSpPr>
          <p:cNvPr id="38" name="Slide Number Placeholder 2"/>
          <p:cNvSpPr>
            <a:spLocks noGrp="1"/>
          </p:cNvSpPr>
          <p:nvPr>
            <p:ph type="sldNum" sz="quarter" idx="12"/>
          </p:nvPr>
        </p:nvSpPr>
        <p:spPr>
          <a:xfrm>
            <a:off x="6553200" y="6245225"/>
            <a:ext cx="2133600" cy="476250"/>
          </a:xfrm>
        </p:spPr>
        <p:txBody>
          <a:bodyPr/>
          <a:lstStyle/>
          <a:p>
            <a:pPr>
              <a:defRPr/>
            </a:pPr>
            <a:fld id="{2141DCFB-81EB-4DAC-8807-33DCFE200D1B}" type="slidenum">
              <a:rPr lang="en-US" smtClean="0"/>
              <a:pPr>
                <a:defRPr/>
              </a:pPr>
              <a:t>5</a:t>
            </a:fld>
            <a:endParaRPr lang="en-US" dirty="0"/>
          </a:p>
        </p:txBody>
      </p:sp>
      <p:sp>
        <p:nvSpPr>
          <p:cNvPr id="39" name="Rectangle 38"/>
          <p:cNvSpPr/>
          <p:nvPr/>
        </p:nvSpPr>
        <p:spPr>
          <a:xfrm>
            <a:off x="1844675" y="4618038"/>
            <a:ext cx="914400"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600" dirty="0">
                <a:solidFill>
                  <a:srgbClr val="0000FF"/>
                </a:solidFill>
              </a:rPr>
              <a:t>Input</a:t>
            </a:r>
          </a:p>
          <a:p>
            <a:pPr algn="ctr">
              <a:defRPr/>
            </a:pPr>
            <a:r>
              <a:rPr lang="en-US" sz="1600" dirty="0">
                <a:solidFill>
                  <a:srgbClr val="0000FF"/>
                </a:solidFill>
              </a:rPr>
              <a:t>Combo</a:t>
            </a:r>
          </a:p>
          <a:p>
            <a:pPr algn="ctr">
              <a:defRPr/>
            </a:pPr>
            <a:r>
              <a:rPr lang="en-US" sz="1600" dirty="0">
                <a:solidFill>
                  <a:srgbClr val="0000FF"/>
                </a:solidFill>
              </a:rPr>
              <a:t>Logic</a:t>
            </a:r>
          </a:p>
        </p:txBody>
      </p:sp>
      <p:sp>
        <p:nvSpPr>
          <p:cNvPr id="40" name="Rectangle 39"/>
          <p:cNvSpPr/>
          <p:nvPr/>
        </p:nvSpPr>
        <p:spPr>
          <a:xfrm>
            <a:off x="3946525" y="4618038"/>
            <a:ext cx="1096963"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solidFill>
                  <a:srgbClr val="0000FF"/>
                </a:solidFill>
              </a:rPr>
              <a:t>Memory</a:t>
            </a:r>
          </a:p>
          <a:p>
            <a:pPr algn="ctr">
              <a:defRPr/>
            </a:pPr>
            <a:r>
              <a:rPr lang="en-US" sz="1400" dirty="0">
                <a:solidFill>
                  <a:srgbClr val="0000FF"/>
                </a:solidFill>
              </a:rPr>
              <a:t>Flip-Flops</a:t>
            </a:r>
          </a:p>
        </p:txBody>
      </p:sp>
      <p:sp>
        <p:nvSpPr>
          <p:cNvPr id="41" name="Rectangle 40"/>
          <p:cNvSpPr/>
          <p:nvPr/>
        </p:nvSpPr>
        <p:spPr>
          <a:xfrm>
            <a:off x="6229350" y="4618038"/>
            <a:ext cx="914400"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600" dirty="0">
                <a:solidFill>
                  <a:srgbClr val="0000FF"/>
                </a:solidFill>
              </a:rPr>
              <a:t>Output</a:t>
            </a:r>
          </a:p>
          <a:p>
            <a:pPr algn="ctr">
              <a:defRPr/>
            </a:pPr>
            <a:r>
              <a:rPr lang="en-US" sz="1600" dirty="0">
                <a:solidFill>
                  <a:srgbClr val="0000FF"/>
                </a:solidFill>
              </a:rPr>
              <a:t>Combo Logic</a:t>
            </a:r>
          </a:p>
        </p:txBody>
      </p:sp>
      <p:grpSp>
        <p:nvGrpSpPr>
          <p:cNvPr id="42" name="Group 82"/>
          <p:cNvGrpSpPr>
            <a:grpSpLocks/>
          </p:cNvGrpSpPr>
          <p:nvPr/>
        </p:nvGrpSpPr>
        <p:grpSpPr bwMode="auto">
          <a:xfrm>
            <a:off x="5051425" y="4794250"/>
            <a:ext cx="1189038" cy="723900"/>
            <a:chOff x="2819400" y="2321983"/>
            <a:chExt cx="914400" cy="723900"/>
          </a:xfrm>
        </p:grpSpPr>
        <p:cxnSp>
          <p:nvCxnSpPr>
            <p:cNvPr id="43" name="Straight Arrow Connector 42"/>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127629" y="2512483"/>
              <a:ext cx="520713"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46" name="Straight Arrow Connector 45"/>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grpSp>
        <p:nvGrpSpPr>
          <p:cNvPr id="47" name="Group 88"/>
          <p:cNvGrpSpPr>
            <a:grpSpLocks/>
          </p:cNvGrpSpPr>
          <p:nvPr/>
        </p:nvGrpSpPr>
        <p:grpSpPr bwMode="auto">
          <a:xfrm>
            <a:off x="7146925" y="4794250"/>
            <a:ext cx="914400" cy="723900"/>
            <a:chOff x="2819400" y="2321983"/>
            <a:chExt cx="914400" cy="723900"/>
          </a:xfrm>
        </p:grpSpPr>
        <p:cxnSp>
          <p:nvCxnSpPr>
            <p:cNvPr id="48" name="Straight Arrow Connector 47"/>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2972555" y="2512483"/>
              <a:ext cx="677108"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51" name="Straight Arrow Connector 50"/>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sp>
        <p:nvSpPr>
          <p:cNvPr id="52" name="Freeform 51"/>
          <p:cNvSpPr/>
          <p:nvPr/>
        </p:nvSpPr>
        <p:spPr>
          <a:xfrm flipV="1">
            <a:off x="1219200" y="3886200"/>
            <a:ext cx="4206875" cy="1050925"/>
          </a:xfrm>
          <a:custGeom>
            <a:avLst/>
            <a:gdLst>
              <a:gd name="connsiteX0" fmla="*/ 3962400 w 3962400"/>
              <a:gd name="connsiteY0" fmla="*/ 0 h 800100"/>
              <a:gd name="connsiteX1" fmla="*/ 3962400 w 3962400"/>
              <a:gd name="connsiteY1" fmla="*/ 800100 h 800100"/>
              <a:gd name="connsiteX2" fmla="*/ 0 w 3962400"/>
              <a:gd name="connsiteY2" fmla="*/ 800100 h 800100"/>
              <a:gd name="connsiteX3" fmla="*/ 9525 w 3962400"/>
              <a:gd name="connsiteY3" fmla="*/ 0 h 800100"/>
              <a:gd name="connsiteX4" fmla="*/ 571500 w 3962400"/>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00" h="800100">
                <a:moveTo>
                  <a:pt x="3962400" y="0"/>
                </a:moveTo>
                <a:lnTo>
                  <a:pt x="3962400" y="800100"/>
                </a:lnTo>
                <a:lnTo>
                  <a:pt x="0" y="800100"/>
                </a:lnTo>
                <a:lnTo>
                  <a:pt x="9525" y="0"/>
                </a:lnTo>
                <a:lnTo>
                  <a:pt x="571500" y="0"/>
                </a:lnTo>
              </a:path>
            </a:pathLst>
          </a:cu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dirty="0"/>
          </a:p>
        </p:txBody>
      </p:sp>
      <p:sp>
        <p:nvSpPr>
          <p:cNvPr id="53" name="TextBox 99"/>
          <p:cNvSpPr txBox="1">
            <a:spLocks noChangeArrowheads="1"/>
          </p:cNvSpPr>
          <p:nvPr/>
        </p:nvSpPr>
        <p:spPr bwMode="auto">
          <a:xfrm>
            <a:off x="0" y="5176838"/>
            <a:ext cx="8826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Input(s)</a:t>
            </a:r>
          </a:p>
        </p:txBody>
      </p:sp>
      <p:sp>
        <p:nvSpPr>
          <p:cNvPr id="54" name="TextBox 103"/>
          <p:cNvSpPr txBox="1">
            <a:spLocks noChangeArrowheads="1"/>
          </p:cNvSpPr>
          <p:nvPr/>
        </p:nvSpPr>
        <p:spPr bwMode="auto">
          <a:xfrm>
            <a:off x="8089900" y="5024438"/>
            <a:ext cx="10429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Output(s)</a:t>
            </a:r>
          </a:p>
        </p:txBody>
      </p:sp>
      <p:sp>
        <p:nvSpPr>
          <p:cNvPr id="55" name="Freeform 54"/>
          <p:cNvSpPr/>
          <p:nvPr/>
        </p:nvSpPr>
        <p:spPr>
          <a:xfrm flipV="1">
            <a:off x="1447800" y="4054475"/>
            <a:ext cx="3829050" cy="730250"/>
          </a:xfrm>
          <a:custGeom>
            <a:avLst/>
            <a:gdLst>
              <a:gd name="connsiteX0" fmla="*/ 3524250 w 3524250"/>
              <a:gd name="connsiteY0" fmla="*/ 0 h 438150"/>
              <a:gd name="connsiteX1" fmla="*/ 3524250 w 3524250"/>
              <a:gd name="connsiteY1" fmla="*/ 438150 h 438150"/>
              <a:gd name="connsiteX2" fmla="*/ 0 w 3524250"/>
              <a:gd name="connsiteY2" fmla="*/ 438150 h 438150"/>
              <a:gd name="connsiteX3" fmla="*/ 9525 w 3524250"/>
              <a:gd name="connsiteY3" fmla="*/ 0 h 438150"/>
              <a:gd name="connsiteX4" fmla="*/ 352425 w 3524250"/>
              <a:gd name="connsiteY4" fmla="*/ 0 h 43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0" h="438150">
                <a:moveTo>
                  <a:pt x="3524250" y="0"/>
                </a:moveTo>
                <a:lnTo>
                  <a:pt x="3524250" y="438150"/>
                </a:lnTo>
                <a:lnTo>
                  <a:pt x="0" y="438150"/>
                </a:lnTo>
                <a:lnTo>
                  <a:pt x="9525" y="0"/>
                </a:lnTo>
                <a:lnTo>
                  <a:pt x="352425" y="0"/>
                </a:lnTo>
              </a:path>
            </a:pathLst>
          </a:cu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dirty="0"/>
          </a:p>
        </p:txBody>
      </p:sp>
      <p:grpSp>
        <p:nvGrpSpPr>
          <p:cNvPr id="56" name="Group 88"/>
          <p:cNvGrpSpPr>
            <a:grpSpLocks/>
          </p:cNvGrpSpPr>
          <p:nvPr/>
        </p:nvGrpSpPr>
        <p:grpSpPr bwMode="auto">
          <a:xfrm>
            <a:off x="914400" y="5121275"/>
            <a:ext cx="914400" cy="571500"/>
            <a:chOff x="2819400" y="2474383"/>
            <a:chExt cx="914400" cy="571500"/>
          </a:xfrm>
        </p:grpSpPr>
        <p:cxnSp>
          <p:nvCxnSpPr>
            <p:cNvPr id="57" name="Straight Arrow Connector 56"/>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2972555" y="2512483"/>
              <a:ext cx="677108"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59" name="Straight Arrow Connector 58"/>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grpSp>
        <p:nvGrpSpPr>
          <p:cNvPr id="60" name="Group 36"/>
          <p:cNvGrpSpPr>
            <a:grpSpLocks/>
          </p:cNvGrpSpPr>
          <p:nvPr/>
        </p:nvGrpSpPr>
        <p:grpSpPr bwMode="auto">
          <a:xfrm>
            <a:off x="2743200" y="4794250"/>
            <a:ext cx="1201738" cy="723900"/>
            <a:chOff x="2895600" y="2698750"/>
            <a:chExt cx="1201738" cy="723900"/>
          </a:xfrm>
        </p:grpSpPr>
        <p:grpSp>
          <p:nvGrpSpPr>
            <p:cNvPr id="61" name="Group 76"/>
            <p:cNvGrpSpPr>
              <a:grpSpLocks/>
            </p:cNvGrpSpPr>
            <p:nvPr/>
          </p:nvGrpSpPr>
          <p:grpSpPr bwMode="auto">
            <a:xfrm>
              <a:off x="2908300" y="2698750"/>
              <a:ext cx="1189038" cy="723900"/>
              <a:chOff x="2819400" y="2321983"/>
              <a:chExt cx="914400" cy="723900"/>
            </a:xfrm>
          </p:grpSpPr>
          <p:cxnSp>
            <p:nvCxnSpPr>
              <p:cNvPr id="63" name="Straight Arrow Connector 62"/>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3127629" y="2512483"/>
                <a:ext cx="520713"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66" name="Straight Arrow Connector 65"/>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cxnSp>
          <p:nvCxnSpPr>
            <p:cNvPr id="62" name="Straight Arrow Connector 61"/>
            <p:cNvCxnSpPr/>
            <p:nvPr/>
          </p:nvCxnSpPr>
          <p:spPr>
            <a:xfrm flipV="1">
              <a:off x="2895600" y="3321050"/>
              <a:ext cx="1189038"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sp>
        <p:nvSpPr>
          <p:cNvPr id="67" name="Freeform 66"/>
          <p:cNvSpPr/>
          <p:nvPr/>
        </p:nvSpPr>
        <p:spPr>
          <a:xfrm>
            <a:off x="2900363" y="5572125"/>
            <a:ext cx="1030287" cy="976313"/>
          </a:xfrm>
          <a:custGeom>
            <a:avLst/>
            <a:gdLst>
              <a:gd name="connsiteX0" fmla="*/ 3011213 w 3011213"/>
              <a:gd name="connsiteY0" fmla="*/ 0 h 977462"/>
              <a:gd name="connsiteX1" fmla="*/ 2585544 w 3011213"/>
              <a:gd name="connsiteY1" fmla="*/ 0 h 977462"/>
              <a:gd name="connsiteX2" fmla="*/ 2585544 w 3011213"/>
              <a:gd name="connsiteY2" fmla="*/ 977462 h 977462"/>
              <a:gd name="connsiteX3" fmla="*/ 0 w 3011213"/>
              <a:gd name="connsiteY3" fmla="*/ 977462 h 977462"/>
              <a:gd name="connsiteX0" fmla="*/ 1030013 w 1030013"/>
              <a:gd name="connsiteY0" fmla="*/ 0 h 977462"/>
              <a:gd name="connsiteX1" fmla="*/ 604344 w 1030013"/>
              <a:gd name="connsiteY1" fmla="*/ 0 h 977462"/>
              <a:gd name="connsiteX2" fmla="*/ 604344 w 1030013"/>
              <a:gd name="connsiteY2" fmla="*/ 977462 h 977462"/>
              <a:gd name="connsiteX3" fmla="*/ 0 w 1030013"/>
              <a:gd name="connsiteY3" fmla="*/ 977462 h 977462"/>
            </a:gdLst>
            <a:ahLst/>
            <a:cxnLst>
              <a:cxn ang="0">
                <a:pos x="connsiteX0" y="connsiteY0"/>
              </a:cxn>
              <a:cxn ang="0">
                <a:pos x="connsiteX1" y="connsiteY1"/>
              </a:cxn>
              <a:cxn ang="0">
                <a:pos x="connsiteX2" y="connsiteY2"/>
              </a:cxn>
              <a:cxn ang="0">
                <a:pos x="connsiteX3" y="connsiteY3"/>
              </a:cxn>
            </a:cxnLst>
            <a:rect l="l" t="t" r="r" b="b"/>
            <a:pathLst>
              <a:path w="1030013" h="977462">
                <a:moveTo>
                  <a:pt x="1030013" y="0"/>
                </a:moveTo>
                <a:lnTo>
                  <a:pt x="604344" y="0"/>
                </a:lnTo>
                <a:lnTo>
                  <a:pt x="604344" y="977462"/>
                </a:lnTo>
                <a:lnTo>
                  <a:pt x="0" y="977462"/>
                </a:lnTo>
              </a:path>
            </a:pathLst>
          </a:custGeom>
          <a:ln w="12700">
            <a:solidFill>
              <a:srgbClr val="FF0000"/>
            </a:solidFill>
            <a:headEnd type="stealth" w="lg" len="lg"/>
            <a:tailEnd type="oval"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68" name="TextBox 115"/>
          <p:cNvSpPr txBox="1">
            <a:spLocks noChangeArrowheads="1"/>
          </p:cNvSpPr>
          <p:nvPr/>
        </p:nvSpPr>
        <p:spPr bwMode="auto">
          <a:xfrm>
            <a:off x="2209800" y="6370638"/>
            <a:ext cx="695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Clock</a:t>
            </a:r>
          </a:p>
        </p:txBody>
      </p:sp>
    </p:spTree>
    <p:extLst>
      <p:ext uri="{BB962C8B-B14F-4D97-AF65-F5344CB8AC3E}">
        <p14:creationId xmlns:p14="http://schemas.microsoft.com/office/powerpoint/2010/main" val="22394853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524000"/>
            <a:ext cx="8229600" cy="5105400"/>
          </a:xfrm>
        </p:spPr>
        <p:txBody>
          <a:bodyPr/>
          <a:lstStyle/>
          <a:p>
            <a:pPr marL="0" indent="0">
              <a:buNone/>
            </a:pPr>
            <a:r>
              <a:rPr lang="en-US" sz="3600" dirty="0" smtClean="0"/>
              <a:t>Flip-Flops determine the </a:t>
            </a:r>
            <a:r>
              <a:rPr lang="en-US" sz="3600" dirty="0"/>
              <a:t>number of states </a:t>
            </a:r>
            <a:r>
              <a:rPr lang="en-US" sz="3600" dirty="0" smtClean="0"/>
              <a:t>in the design and trigger </a:t>
            </a:r>
            <a:r>
              <a:rPr lang="en-US" sz="3600" dirty="0"/>
              <a:t>the state </a:t>
            </a:r>
            <a:r>
              <a:rPr lang="en-US" sz="3600" dirty="0" smtClean="0"/>
              <a:t>transitions based on the inputs.</a:t>
            </a:r>
            <a:endParaRPr lang="en-US" sz="2400" dirty="0"/>
          </a:p>
          <a:p>
            <a:pPr marL="0" indent="0">
              <a:buFontTx/>
              <a:buNone/>
              <a:defRPr/>
            </a:pPr>
            <a:endParaRPr lang="en-US" sz="2800" baseline="30000" dirty="0" smtClean="0"/>
          </a:p>
          <a:p>
            <a:pPr marL="0" indent="0">
              <a:buFontTx/>
              <a:buNone/>
              <a:defRPr/>
            </a:pPr>
            <a:r>
              <a:rPr lang="en-US" dirty="0" smtClean="0"/>
              <a:t> </a:t>
            </a:r>
          </a:p>
          <a:p>
            <a:pPr marL="0" indent="0">
              <a:buFontTx/>
              <a:buNone/>
              <a:defRPr/>
            </a:pPr>
            <a:endParaRPr lang="en-US" dirty="0"/>
          </a:p>
        </p:txBody>
      </p:sp>
      <p:sp>
        <p:nvSpPr>
          <p:cNvPr id="37" name="Title 1"/>
          <p:cNvSpPr>
            <a:spLocks noGrp="1"/>
          </p:cNvSpPr>
          <p:nvPr>
            <p:ph type="title"/>
          </p:nvPr>
        </p:nvSpPr>
        <p:spPr>
          <a:xfrm>
            <a:off x="0" y="0"/>
            <a:ext cx="9132888" cy="1219200"/>
          </a:xfrm>
        </p:spPr>
        <p:txBody>
          <a:bodyPr/>
          <a:lstStyle/>
          <a:p>
            <a:r>
              <a:rPr lang="en-US" dirty="0" smtClean="0"/>
              <a:t>Memory</a:t>
            </a:r>
          </a:p>
        </p:txBody>
      </p:sp>
      <p:sp>
        <p:nvSpPr>
          <p:cNvPr id="38" name="Slide Number Placeholder 2"/>
          <p:cNvSpPr>
            <a:spLocks noGrp="1"/>
          </p:cNvSpPr>
          <p:nvPr>
            <p:ph type="sldNum" sz="quarter" idx="12"/>
          </p:nvPr>
        </p:nvSpPr>
        <p:spPr>
          <a:xfrm>
            <a:off x="6553200" y="6245225"/>
            <a:ext cx="2133600" cy="476250"/>
          </a:xfrm>
        </p:spPr>
        <p:txBody>
          <a:bodyPr/>
          <a:lstStyle/>
          <a:p>
            <a:pPr>
              <a:defRPr/>
            </a:pPr>
            <a:fld id="{2141DCFB-81EB-4DAC-8807-33DCFE200D1B}" type="slidenum">
              <a:rPr lang="en-US" smtClean="0"/>
              <a:pPr>
                <a:defRPr/>
              </a:pPr>
              <a:t>6</a:t>
            </a:fld>
            <a:endParaRPr lang="en-US" dirty="0"/>
          </a:p>
        </p:txBody>
      </p:sp>
      <p:sp>
        <p:nvSpPr>
          <p:cNvPr id="39" name="Rectangle 38"/>
          <p:cNvSpPr/>
          <p:nvPr/>
        </p:nvSpPr>
        <p:spPr>
          <a:xfrm>
            <a:off x="1844675" y="4618038"/>
            <a:ext cx="914400"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600" dirty="0">
                <a:solidFill>
                  <a:srgbClr val="0000FF"/>
                </a:solidFill>
              </a:rPr>
              <a:t>Input</a:t>
            </a:r>
          </a:p>
          <a:p>
            <a:pPr algn="ctr">
              <a:defRPr/>
            </a:pPr>
            <a:r>
              <a:rPr lang="en-US" sz="1600" dirty="0">
                <a:solidFill>
                  <a:srgbClr val="0000FF"/>
                </a:solidFill>
              </a:rPr>
              <a:t>Combo</a:t>
            </a:r>
          </a:p>
          <a:p>
            <a:pPr algn="ctr">
              <a:defRPr/>
            </a:pPr>
            <a:r>
              <a:rPr lang="en-US" sz="1600" dirty="0">
                <a:solidFill>
                  <a:srgbClr val="0000FF"/>
                </a:solidFill>
              </a:rPr>
              <a:t>Logic</a:t>
            </a:r>
          </a:p>
        </p:txBody>
      </p:sp>
      <p:sp>
        <p:nvSpPr>
          <p:cNvPr id="40" name="Rectangle 39"/>
          <p:cNvSpPr/>
          <p:nvPr/>
        </p:nvSpPr>
        <p:spPr>
          <a:xfrm>
            <a:off x="3946525" y="4618038"/>
            <a:ext cx="1096963"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solidFill>
                  <a:srgbClr val="0000FF"/>
                </a:solidFill>
              </a:rPr>
              <a:t>Memory</a:t>
            </a:r>
          </a:p>
          <a:p>
            <a:pPr algn="ctr">
              <a:defRPr/>
            </a:pPr>
            <a:r>
              <a:rPr lang="en-US" sz="1400" dirty="0">
                <a:solidFill>
                  <a:srgbClr val="0000FF"/>
                </a:solidFill>
              </a:rPr>
              <a:t>Flip-Flops</a:t>
            </a:r>
          </a:p>
        </p:txBody>
      </p:sp>
      <p:sp>
        <p:nvSpPr>
          <p:cNvPr id="41" name="Rectangle 40"/>
          <p:cNvSpPr/>
          <p:nvPr/>
        </p:nvSpPr>
        <p:spPr>
          <a:xfrm>
            <a:off x="6229350" y="4618038"/>
            <a:ext cx="914400"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600" dirty="0">
                <a:solidFill>
                  <a:srgbClr val="0000FF"/>
                </a:solidFill>
              </a:rPr>
              <a:t>Output</a:t>
            </a:r>
          </a:p>
          <a:p>
            <a:pPr algn="ctr">
              <a:defRPr/>
            </a:pPr>
            <a:r>
              <a:rPr lang="en-US" sz="1600" dirty="0">
                <a:solidFill>
                  <a:srgbClr val="0000FF"/>
                </a:solidFill>
              </a:rPr>
              <a:t>Combo Logic</a:t>
            </a:r>
          </a:p>
        </p:txBody>
      </p:sp>
      <p:grpSp>
        <p:nvGrpSpPr>
          <p:cNvPr id="42" name="Group 82"/>
          <p:cNvGrpSpPr>
            <a:grpSpLocks/>
          </p:cNvGrpSpPr>
          <p:nvPr/>
        </p:nvGrpSpPr>
        <p:grpSpPr bwMode="auto">
          <a:xfrm>
            <a:off x="5051425" y="4794250"/>
            <a:ext cx="1189038" cy="723900"/>
            <a:chOff x="2819400" y="2321983"/>
            <a:chExt cx="914400" cy="723900"/>
          </a:xfrm>
        </p:grpSpPr>
        <p:cxnSp>
          <p:nvCxnSpPr>
            <p:cNvPr id="43" name="Straight Arrow Connector 42"/>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127629" y="2512483"/>
              <a:ext cx="520713"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46" name="Straight Arrow Connector 45"/>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grpSp>
        <p:nvGrpSpPr>
          <p:cNvPr id="47" name="Group 88"/>
          <p:cNvGrpSpPr>
            <a:grpSpLocks/>
          </p:cNvGrpSpPr>
          <p:nvPr/>
        </p:nvGrpSpPr>
        <p:grpSpPr bwMode="auto">
          <a:xfrm>
            <a:off x="7146925" y="4794250"/>
            <a:ext cx="914400" cy="723900"/>
            <a:chOff x="2819400" y="2321983"/>
            <a:chExt cx="914400" cy="723900"/>
          </a:xfrm>
        </p:grpSpPr>
        <p:cxnSp>
          <p:nvCxnSpPr>
            <p:cNvPr id="48" name="Straight Arrow Connector 47"/>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2972555" y="2512483"/>
              <a:ext cx="677108"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51" name="Straight Arrow Connector 50"/>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sp>
        <p:nvSpPr>
          <p:cNvPr id="52" name="Freeform 51"/>
          <p:cNvSpPr/>
          <p:nvPr/>
        </p:nvSpPr>
        <p:spPr>
          <a:xfrm flipV="1">
            <a:off x="1219200" y="3886200"/>
            <a:ext cx="4206875" cy="1050925"/>
          </a:xfrm>
          <a:custGeom>
            <a:avLst/>
            <a:gdLst>
              <a:gd name="connsiteX0" fmla="*/ 3962400 w 3962400"/>
              <a:gd name="connsiteY0" fmla="*/ 0 h 800100"/>
              <a:gd name="connsiteX1" fmla="*/ 3962400 w 3962400"/>
              <a:gd name="connsiteY1" fmla="*/ 800100 h 800100"/>
              <a:gd name="connsiteX2" fmla="*/ 0 w 3962400"/>
              <a:gd name="connsiteY2" fmla="*/ 800100 h 800100"/>
              <a:gd name="connsiteX3" fmla="*/ 9525 w 3962400"/>
              <a:gd name="connsiteY3" fmla="*/ 0 h 800100"/>
              <a:gd name="connsiteX4" fmla="*/ 571500 w 3962400"/>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00" h="800100">
                <a:moveTo>
                  <a:pt x="3962400" y="0"/>
                </a:moveTo>
                <a:lnTo>
                  <a:pt x="3962400" y="800100"/>
                </a:lnTo>
                <a:lnTo>
                  <a:pt x="0" y="800100"/>
                </a:lnTo>
                <a:lnTo>
                  <a:pt x="9525" y="0"/>
                </a:lnTo>
                <a:lnTo>
                  <a:pt x="571500" y="0"/>
                </a:lnTo>
              </a:path>
            </a:pathLst>
          </a:cu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dirty="0"/>
          </a:p>
        </p:txBody>
      </p:sp>
      <p:sp>
        <p:nvSpPr>
          <p:cNvPr id="53" name="TextBox 99"/>
          <p:cNvSpPr txBox="1">
            <a:spLocks noChangeArrowheads="1"/>
          </p:cNvSpPr>
          <p:nvPr/>
        </p:nvSpPr>
        <p:spPr bwMode="auto">
          <a:xfrm>
            <a:off x="0" y="5176838"/>
            <a:ext cx="8826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Input(s)</a:t>
            </a:r>
          </a:p>
        </p:txBody>
      </p:sp>
      <p:sp>
        <p:nvSpPr>
          <p:cNvPr id="54" name="TextBox 103"/>
          <p:cNvSpPr txBox="1">
            <a:spLocks noChangeArrowheads="1"/>
          </p:cNvSpPr>
          <p:nvPr/>
        </p:nvSpPr>
        <p:spPr bwMode="auto">
          <a:xfrm>
            <a:off x="8089900" y="5024438"/>
            <a:ext cx="10429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Output(s)</a:t>
            </a:r>
          </a:p>
        </p:txBody>
      </p:sp>
      <p:sp>
        <p:nvSpPr>
          <p:cNvPr id="55" name="Freeform 54"/>
          <p:cNvSpPr/>
          <p:nvPr/>
        </p:nvSpPr>
        <p:spPr>
          <a:xfrm flipV="1">
            <a:off x="1447800" y="4054475"/>
            <a:ext cx="3829050" cy="730250"/>
          </a:xfrm>
          <a:custGeom>
            <a:avLst/>
            <a:gdLst>
              <a:gd name="connsiteX0" fmla="*/ 3524250 w 3524250"/>
              <a:gd name="connsiteY0" fmla="*/ 0 h 438150"/>
              <a:gd name="connsiteX1" fmla="*/ 3524250 w 3524250"/>
              <a:gd name="connsiteY1" fmla="*/ 438150 h 438150"/>
              <a:gd name="connsiteX2" fmla="*/ 0 w 3524250"/>
              <a:gd name="connsiteY2" fmla="*/ 438150 h 438150"/>
              <a:gd name="connsiteX3" fmla="*/ 9525 w 3524250"/>
              <a:gd name="connsiteY3" fmla="*/ 0 h 438150"/>
              <a:gd name="connsiteX4" fmla="*/ 352425 w 3524250"/>
              <a:gd name="connsiteY4" fmla="*/ 0 h 43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0" h="438150">
                <a:moveTo>
                  <a:pt x="3524250" y="0"/>
                </a:moveTo>
                <a:lnTo>
                  <a:pt x="3524250" y="438150"/>
                </a:lnTo>
                <a:lnTo>
                  <a:pt x="0" y="438150"/>
                </a:lnTo>
                <a:lnTo>
                  <a:pt x="9525" y="0"/>
                </a:lnTo>
                <a:lnTo>
                  <a:pt x="352425" y="0"/>
                </a:lnTo>
              </a:path>
            </a:pathLst>
          </a:cu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dirty="0"/>
          </a:p>
        </p:txBody>
      </p:sp>
      <p:grpSp>
        <p:nvGrpSpPr>
          <p:cNvPr id="56" name="Group 88"/>
          <p:cNvGrpSpPr>
            <a:grpSpLocks/>
          </p:cNvGrpSpPr>
          <p:nvPr/>
        </p:nvGrpSpPr>
        <p:grpSpPr bwMode="auto">
          <a:xfrm>
            <a:off x="914400" y="5121275"/>
            <a:ext cx="914400" cy="571500"/>
            <a:chOff x="2819400" y="2474383"/>
            <a:chExt cx="914400" cy="571500"/>
          </a:xfrm>
        </p:grpSpPr>
        <p:cxnSp>
          <p:nvCxnSpPr>
            <p:cNvPr id="57" name="Straight Arrow Connector 56"/>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2972555" y="2512483"/>
              <a:ext cx="677108"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59" name="Straight Arrow Connector 58"/>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grpSp>
        <p:nvGrpSpPr>
          <p:cNvPr id="60" name="Group 36"/>
          <p:cNvGrpSpPr>
            <a:grpSpLocks/>
          </p:cNvGrpSpPr>
          <p:nvPr/>
        </p:nvGrpSpPr>
        <p:grpSpPr bwMode="auto">
          <a:xfrm>
            <a:off x="2743200" y="4794250"/>
            <a:ext cx="1201738" cy="723900"/>
            <a:chOff x="2895600" y="2698750"/>
            <a:chExt cx="1201738" cy="723900"/>
          </a:xfrm>
        </p:grpSpPr>
        <p:grpSp>
          <p:nvGrpSpPr>
            <p:cNvPr id="61" name="Group 76"/>
            <p:cNvGrpSpPr>
              <a:grpSpLocks/>
            </p:cNvGrpSpPr>
            <p:nvPr/>
          </p:nvGrpSpPr>
          <p:grpSpPr bwMode="auto">
            <a:xfrm>
              <a:off x="2908300" y="2698750"/>
              <a:ext cx="1189038" cy="723900"/>
              <a:chOff x="2819400" y="2321983"/>
              <a:chExt cx="914400" cy="723900"/>
            </a:xfrm>
          </p:grpSpPr>
          <p:cxnSp>
            <p:nvCxnSpPr>
              <p:cNvPr id="63" name="Straight Arrow Connector 62"/>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3127629" y="2512483"/>
                <a:ext cx="520713"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66" name="Straight Arrow Connector 65"/>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cxnSp>
          <p:nvCxnSpPr>
            <p:cNvPr id="62" name="Straight Arrow Connector 61"/>
            <p:cNvCxnSpPr/>
            <p:nvPr/>
          </p:nvCxnSpPr>
          <p:spPr>
            <a:xfrm flipV="1">
              <a:off x="2895600" y="3321050"/>
              <a:ext cx="1189038"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sp>
        <p:nvSpPr>
          <p:cNvPr id="67" name="Freeform 66"/>
          <p:cNvSpPr/>
          <p:nvPr/>
        </p:nvSpPr>
        <p:spPr>
          <a:xfrm>
            <a:off x="2900363" y="5572125"/>
            <a:ext cx="1030287" cy="976313"/>
          </a:xfrm>
          <a:custGeom>
            <a:avLst/>
            <a:gdLst>
              <a:gd name="connsiteX0" fmla="*/ 3011213 w 3011213"/>
              <a:gd name="connsiteY0" fmla="*/ 0 h 977462"/>
              <a:gd name="connsiteX1" fmla="*/ 2585544 w 3011213"/>
              <a:gd name="connsiteY1" fmla="*/ 0 h 977462"/>
              <a:gd name="connsiteX2" fmla="*/ 2585544 w 3011213"/>
              <a:gd name="connsiteY2" fmla="*/ 977462 h 977462"/>
              <a:gd name="connsiteX3" fmla="*/ 0 w 3011213"/>
              <a:gd name="connsiteY3" fmla="*/ 977462 h 977462"/>
              <a:gd name="connsiteX0" fmla="*/ 1030013 w 1030013"/>
              <a:gd name="connsiteY0" fmla="*/ 0 h 977462"/>
              <a:gd name="connsiteX1" fmla="*/ 604344 w 1030013"/>
              <a:gd name="connsiteY1" fmla="*/ 0 h 977462"/>
              <a:gd name="connsiteX2" fmla="*/ 604344 w 1030013"/>
              <a:gd name="connsiteY2" fmla="*/ 977462 h 977462"/>
              <a:gd name="connsiteX3" fmla="*/ 0 w 1030013"/>
              <a:gd name="connsiteY3" fmla="*/ 977462 h 977462"/>
            </a:gdLst>
            <a:ahLst/>
            <a:cxnLst>
              <a:cxn ang="0">
                <a:pos x="connsiteX0" y="connsiteY0"/>
              </a:cxn>
              <a:cxn ang="0">
                <a:pos x="connsiteX1" y="connsiteY1"/>
              </a:cxn>
              <a:cxn ang="0">
                <a:pos x="connsiteX2" y="connsiteY2"/>
              </a:cxn>
              <a:cxn ang="0">
                <a:pos x="connsiteX3" y="connsiteY3"/>
              </a:cxn>
            </a:cxnLst>
            <a:rect l="l" t="t" r="r" b="b"/>
            <a:pathLst>
              <a:path w="1030013" h="977462">
                <a:moveTo>
                  <a:pt x="1030013" y="0"/>
                </a:moveTo>
                <a:lnTo>
                  <a:pt x="604344" y="0"/>
                </a:lnTo>
                <a:lnTo>
                  <a:pt x="604344" y="977462"/>
                </a:lnTo>
                <a:lnTo>
                  <a:pt x="0" y="977462"/>
                </a:lnTo>
              </a:path>
            </a:pathLst>
          </a:custGeom>
          <a:ln w="12700">
            <a:solidFill>
              <a:srgbClr val="FF0000"/>
            </a:solidFill>
            <a:headEnd type="stealth" w="lg" len="lg"/>
            <a:tailEnd type="oval"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68" name="TextBox 115"/>
          <p:cNvSpPr txBox="1">
            <a:spLocks noChangeArrowheads="1"/>
          </p:cNvSpPr>
          <p:nvPr/>
        </p:nvSpPr>
        <p:spPr bwMode="auto">
          <a:xfrm>
            <a:off x="2209800" y="6370638"/>
            <a:ext cx="695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Clock</a:t>
            </a:r>
          </a:p>
        </p:txBody>
      </p:sp>
    </p:spTree>
    <p:extLst>
      <p:ext uri="{BB962C8B-B14F-4D97-AF65-F5344CB8AC3E}">
        <p14:creationId xmlns:p14="http://schemas.microsoft.com/office/powerpoint/2010/main" val="4100029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304800" y="1524000"/>
            <a:ext cx="8763000" cy="5105400"/>
          </a:xfrm>
        </p:spPr>
        <p:txBody>
          <a:bodyPr/>
          <a:lstStyle/>
          <a:p>
            <a:pPr marL="0" indent="0">
              <a:buNone/>
            </a:pPr>
            <a:r>
              <a:rPr lang="en-US" sz="3600" dirty="0" smtClean="0"/>
              <a:t>What should motors, indicators, and other outputs do once the flip-flops have caused the transition to a new state?</a:t>
            </a:r>
            <a:endParaRPr lang="en-US" sz="2800" baseline="30000" dirty="0" smtClean="0"/>
          </a:p>
          <a:p>
            <a:pPr marL="0" indent="0">
              <a:buFontTx/>
              <a:buNone/>
              <a:defRPr/>
            </a:pPr>
            <a:r>
              <a:rPr lang="en-US" dirty="0" smtClean="0"/>
              <a:t> </a:t>
            </a:r>
          </a:p>
          <a:p>
            <a:pPr marL="0" indent="0">
              <a:buFontTx/>
              <a:buNone/>
              <a:defRPr/>
            </a:pPr>
            <a:endParaRPr lang="en-US" dirty="0"/>
          </a:p>
        </p:txBody>
      </p:sp>
      <p:sp>
        <p:nvSpPr>
          <p:cNvPr id="37" name="Title 1"/>
          <p:cNvSpPr>
            <a:spLocks noGrp="1"/>
          </p:cNvSpPr>
          <p:nvPr>
            <p:ph type="title"/>
          </p:nvPr>
        </p:nvSpPr>
        <p:spPr>
          <a:xfrm>
            <a:off x="0" y="0"/>
            <a:ext cx="9132888" cy="1219200"/>
          </a:xfrm>
        </p:spPr>
        <p:txBody>
          <a:bodyPr/>
          <a:lstStyle/>
          <a:p>
            <a:r>
              <a:rPr lang="en-US" dirty="0"/>
              <a:t>Output Combinational Logic </a:t>
            </a:r>
            <a:endParaRPr lang="en-US" dirty="0" smtClean="0"/>
          </a:p>
        </p:txBody>
      </p:sp>
      <p:sp>
        <p:nvSpPr>
          <p:cNvPr id="38" name="Slide Number Placeholder 2"/>
          <p:cNvSpPr>
            <a:spLocks noGrp="1"/>
          </p:cNvSpPr>
          <p:nvPr>
            <p:ph type="sldNum" sz="quarter" idx="12"/>
          </p:nvPr>
        </p:nvSpPr>
        <p:spPr>
          <a:xfrm>
            <a:off x="6553200" y="6245225"/>
            <a:ext cx="2133600" cy="476250"/>
          </a:xfrm>
        </p:spPr>
        <p:txBody>
          <a:bodyPr/>
          <a:lstStyle/>
          <a:p>
            <a:pPr>
              <a:defRPr/>
            </a:pPr>
            <a:fld id="{2141DCFB-81EB-4DAC-8807-33DCFE200D1B}" type="slidenum">
              <a:rPr lang="en-US" smtClean="0"/>
              <a:pPr>
                <a:defRPr/>
              </a:pPr>
              <a:t>7</a:t>
            </a:fld>
            <a:endParaRPr lang="en-US" dirty="0"/>
          </a:p>
        </p:txBody>
      </p:sp>
      <p:sp>
        <p:nvSpPr>
          <p:cNvPr id="39" name="Rectangle 38"/>
          <p:cNvSpPr/>
          <p:nvPr/>
        </p:nvSpPr>
        <p:spPr>
          <a:xfrm>
            <a:off x="1844675" y="4618038"/>
            <a:ext cx="914400"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600" dirty="0">
                <a:solidFill>
                  <a:srgbClr val="0000FF"/>
                </a:solidFill>
              </a:rPr>
              <a:t>Input</a:t>
            </a:r>
          </a:p>
          <a:p>
            <a:pPr algn="ctr">
              <a:defRPr/>
            </a:pPr>
            <a:r>
              <a:rPr lang="en-US" sz="1600" dirty="0">
                <a:solidFill>
                  <a:srgbClr val="0000FF"/>
                </a:solidFill>
              </a:rPr>
              <a:t>Combo</a:t>
            </a:r>
          </a:p>
          <a:p>
            <a:pPr algn="ctr">
              <a:defRPr/>
            </a:pPr>
            <a:r>
              <a:rPr lang="en-US" sz="1600" dirty="0">
                <a:solidFill>
                  <a:srgbClr val="0000FF"/>
                </a:solidFill>
              </a:rPr>
              <a:t>Logic</a:t>
            </a:r>
          </a:p>
        </p:txBody>
      </p:sp>
      <p:sp>
        <p:nvSpPr>
          <p:cNvPr id="40" name="Rectangle 39"/>
          <p:cNvSpPr/>
          <p:nvPr/>
        </p:nvSpPr>
        <p:spPr>
          <a:xfrm>
            <a:off x="3946525" y="4618038"/>
            <a:ext cx="1096963"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solidFill>
                  <a:srgbClr val="0000FF"/>
                </a:solidFill>
              </a:rPr>
              <a:t>Memory</a:t>
            </a:r>
          </a:p>
          <a:p>
            <a:pPr algn="ctr">
              <a:defRPr/>
            </a:pPr>
            <a:r>
              <a:rPr lang="en-US" sz="1400" dirty="0">
                <a:solidFill>
                  <a:srgbClr val="0000FF"/>
                </a:solidFill>
              </a:rPr>
              <a:t>Flip-Flops</a:t>
            </a:r>
          </a:p>
        </p:txBody>
      </p:sp>
      <p:sp>
        <p:nvSpPr>
          <p:cNvPr id="41" name="Rectangle 40"/>
          <p:cNvSpPr/>
          <p:nvPr/>
        </p:nvSpPr>
        <p:spPr>
          <a:xfrm>
            <a:off x="6229350" y="4618038"/>
            <a:ext cx="914400"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600" dirty="0">
                <a:solidFill>
                  <a:srgbClr val="0000FF"/>
                </a:solidFill>
              </a:rPr>
              <a:t>Output</a:t>
            </a:r>
          </a:p>
          <a:p>
            <a:pPr algn="ctr">
              <a:defRPr/>
            </a:pPr>
            <a:r>
              <a:rPr lang="en-US" sz="1600" dirty="0">
                <a:solidFill>
                  <a:srgbClr val="0000FF"/>
                </a:solidFill>
              </a:rPr>
              <a:t>Combo Logic</a:t>
            </a:r>
          </a:p>
        </p:txBody>
      </p:sp>
      <p:grpSp>
        <p:nvGrpSpPr>
          <p:cNvPr id="42" name="Group 82"/>
          <p:cNvGrpSpPr>
            <a:grpSpLocks/>
          </p:cNvGrpSpPr>
          <p:nvPr/>
        </p:nvGrpSpPr>
        <p:grpSpPr bwMode="auto">
          <a:xfrm>
            <a:off x="5051425" y="4794250"/>
            <a:ext cx="1189038" cy="723900"/>
            <a:chOff x="2819400" y="2321983"/>
            <a:chExt cx="914400" cy="723900"/>
          </a:xfrm>
        </p:grpSpPr>
        <p:cxnSp>
          <p:nvCxnSpPr>
            <p:cNvPr id="43" name="Straight Arrow Connector 42"/>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127629" y="2512483"/>
              <a:ext cx="520713"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46" name="Straight Arrow Connector 45"/>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grpSp>
        <p:nvGrpSpPr>
          <p:cNvPr id="47" name="Group 88"/>
          <p:cNvGrpSpPr>
            <a:grpSpLocks/>
          </p:cNvGrpSpPr>
          <p:nvPr/>
        </p:nvGrpSpPr>
        <p:grpSpPr bwMode="auto">
          <a:xfrm>
            <a:off x="7146925" y="4794250"/>
            <a:ext cx="914400" cy="723900"/>
            <a:chOff x="2819400" y="2321983"/>
            <a:chExt cx="914400" cy="723900"/>
          </a:xfrm>
        </p:grpSpPr>
        <p:cxnSp>
          <p:nvCxnSpPr>
            <p:cNvPr id="48" name="Straight Arrow Connector 47"/>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2972555" y="2512483"/>
              <a:ext cx="677108"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51" name="Straight Arrow Connector 50"/>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sp>
        <p:nvSpPr>
          <p:cNvPr id="52" name="Freeform 51"/>
          <p:cNvSpPr/>
          <p:nvPr/>
        </p:nvSpPr>
        <p:spPr>
          <a:xfrm flipV="1">
            <a:off x="1219200" y="3886200"/>
            <a:ext cx="4206875" cy="1050925"/>
          </a:xfrm>
          <a:custGeom>
            <a:avLst/>
            <a:gdLst>
              <a:gd name="connsiteX0" fmla="*/ 3962400 w 3962400"/>
              <a:gd name="connsiteY0" fmla="*/ 0 h 800100"/>
              <a:gd name="connsiteX1" fmla="*/ 3962400 w 3962400"/>
              <a:gd name="connsiteY1" fmla="*/ 800100 h 800100"/>
              <a:gd name="connsiteX2" fmla="*/ 0 w 3962400"/>
              <a:gd name="connsiteY2" fmla="*/ 800100 h 800100"/>
              <a:gd name="connsiteX3" fmla="*/ 9525 w 3962400"/>
              <a:gd name="connsiteY3" fmla="*/ 0 h 800100"/>
              <a:gd name="connsiteX4" fmla="*/ 571500 w 3962400"/>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00" h="800100">
                <a:moveTo>
                  <a:pt x="3962400" y="0"/>
                </a:moveTo>
                <a:lnTo>
                  <a:pt x="3962400" y="800100"/>
                </a:lnTo>
                <a:lnTo>
                  <a:pt x="0" y="800100"/>
                </a:lnTo>
                <a:lnTo>
                  <a:pt x="9525" y="0"/>
                </a:lnTo>
                <a:lnTo>
                  <a:pt x="571500" y="0"/>
                </a:lnTo>
              </a:path>
            </a:pathLst>
          </a:cu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dirty="0"/>
          </a:p>
        </p:txBody>
      </p:sp>
      <p:sp>
        <p:nvSpPr>
          <p:cNvPr id="53" name="TextBox 99"/>
          <p:cNvSpPr txBox="1">
            <a:spLocks noChangeArrowheads="1"/>
          </p:cNvSpPr>
          <p:nvPr/>
        </p:nvSpPr>
        <p:spPr bwMode="auto">
          <a:xfrm>
            <a:off x="0" y="5176838"/>
            <a:ext cx="8826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Input(s)</a:t>
            </a:r>
          </a:p>
        </p:txBody>
      </p:sp>
      <p:sp>
        <p:nvSpPr>
          <p:cNvPr id="54" name="TextBox 103"/>
          <p:cNvSpPr txBox="1">
            <a:spLocks noChangeArrowheads="1"/>
          </p:cNvSpPr>
          <p:nvPr/>
        </p:nvSpPr>
        <p:spPr bwMode="auto">
          <a:xfrm>
            <a:off x="8089900" y="5024438"/>
            <a:ext cx="10429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Output(s)</a:t>
            </a:r>
          </a:p>
        </p:txBody>
      </p:sp>
      <p:sp>
        <p:nvSpPr>
          <p:cNvPr id="55" name="Freeform 54"/>
          <p:cNvSpPr/>
          <p:nvPr/>
        </p:nvSpPr>
        <p:spPr>
          <a:xfrm flipV="1">
            <a:off x="1447800" y="4054475"/>
            <a:ext cx="3829050" cy="730250"/>
          </a:xfrm>
          <a:custGeom>
            <a:avLst/>
            <a:gdLst>
              <a:gd name="connsiteX0" fmla="*/ 3524250 w 3524250"/>
              <a:gd name="connsiteY0" fmla="*/ 0 h 438150"/>
              <a:gd name="connsiteX1" fmla="*/ 3524250 w 3524250"/>
              <a:gd name="connsiteY1" fmla="*/ 438150 h 438150"/>
              <a:gd name="connsiteX2" fmla="*/ 0 w 3524250"/>
              <a:gd name="connsiteY2" fmla="*/ 438150 h 438150"/>
              <a:gd name="connsiteX3" fmla="*/ 9525 w 3524250"/>
              <a:gd name="connsiteY3" fmla="*/ 0 h 438150"/>
              <a:gd name="connsiteX4" fmla="*/ 352425 w 3524250"/>
              <a:gd name="connsiteY4" fmla="*/ 0 h 43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0" h="438150">
                <a:moveTo>
                  <a:pt x="3524250" y="0"/>
                </a:moveTo>
                <a:lnTo>
                  <a:pt x="3524250" y="438150"/>
                </a:lnTo>
                <a:lnTo>
                  <a:pt x="0" y="438150"/>
                </a:lnTo>
                <a:lnTo>
                  <a:pt x="9525" y="0"/>
                </a:lnTo>
                <a:lnTo>
                  <a:pt x="352425" y="0"/>
                </a:lnTo>
              </a:path>
            </a:pathLst>
          </a:cu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dirty="0"/>
          </a:p>
        </p:txBody>
      </p:sp>
      <p:grpSp>
        <p:nvGrpSpPr>
          <p:cNvPr id="56" name="Group 88"/>
          <p:cNvGrpSpPr>
            <a:grpSpLocks/>
          </p:cNvGrpSpPr>
          <p:nvPr/>
        </p:nvGrpSpPr>
        <p:grpSpPr bwMode="auto">
          <a:xfrm>
            <a:off x="914400" y="5121275"/>
            <a:ext cx="914400" cy="571500"/>
            <a:chOff x="2819400" y="2474383"/>
            <a:chExt cx="914400" cy="571500"/>
          </a:xfrm>
        </p:grpSpPr>
        <p:cxnSp>
          <p:nvCxnSpPr>
            <p:cNvPr id="57" name="Straight Arrow Connector 56"/>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2972555" y="2512483"/>
              <a:ext cx="677108"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59" name="Straight Arrow Connector 58"/>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grpSp>
        <p:nvGrpSpPr>
          <p:cNvPr id="60" name="Group 36"/>
          <p:cNvGrpSpPr>
            <a:grpSpLocks/>
          </p:cNvGrpSpPr>
          <p:nvPr/>
        </p:nvGrpSpPr>
        <p:grpSpPr bwMode="auto">
          <a:xfrm>
            <a:off x="2743200" y="4794250"/>
            <a:ext cx="1201738" cy="723900"/>
            <a:chOff x="2895600" y="2698750"/>
            <a:chExt cx="1201738" cy="723900"/>
          </a:xfrm>
        </p:grpSpPr>
        <p:grpSp>
          <p:nvGrpSpPr>
            <p:cNvPr id="61" name="Group 76"/>
            <p:cNvGrpSpPr>
              <a:grpSpLocks/>
            </p:cNvGrpSpPr>
            <p:nvPr/>
          </p:nvGrpSpPr>
          <p:grpSpPr bwMode="auto">
            <a:xfrm>
              <a:off x="2908300" y="2698750"/>
              <a:ext cx="1189038" cy="723900"/>
              <a:chOff x="2819400" y="2321983"/>
              <a:chExt cx="914400" cy="723900"/>
            </a:xfrm>
          </p:grpSpPr>
          <p:cxnSp>
            <p:nvCxnSpPr>
              <p:cNvPr id="63" name="Straight Arrow Connector 62"/>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3127629" y="2512483"/>
                <a:ext cx="520713"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66" name="Straight Arrow Connector 65"/>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cxnSp>
          <p:nvCxnSpPr>
            <p:cNvPr id="62" name="Straight Arrow Connector 61"/>
            <p:cNvCxnSpPr/>
            <p:nvPr/>
          </p:nvCxnSpPr>
          <p:spPr>
            <a:xfrm flipV="1">
              <a:off x="2895600" y="3321050"/>
              <a:ext cx="1189038"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sp>
        <p:nvSpPr>
          <p:cNvPr id="67" name="Freeform 66"/>
          <p:cNvSpPr/>
          <p:nvPr/>
        </p:nvSpPr>
        <p:spPr>
          <a:xfrm>
            <a:off x="2900363" y="5572125"/>
            <a:ext cx="1030287" cy="976313"/>
          </a:xfrm>
          <a:custGeom>
            <a:avLst/>
            <a:gdLst>
              <a:gd name="connsiteX0" fmla="*/ 3011213 w 3011213"/>
              <a:gd name="connsiteY0" fmla="*/ 0 h 977462"/>
              <a:gd name="connsiteX1" fmla="*/ 2585544 w 3011213"/>
              <a:gd name="connsiteY1" fmla="*/ 0 h 977462"/>
              <a:gd name="connsiteX2" fmla="*/ 2585544 w 3011213"/>
              <a:gd name="connsiteY2" fmla="*/ 977462 h 977462"/>
              <a:gd name="connsiteX3" fmla="*/ 0 w 3011213"/>
              <a:gd name="connsiteY3" fmla="*/ 977462 h 977462"/>
              <a:gd name="connsiteX0" fmla="*/ 1030013 w 1030013"/>
              <a:gd name="connsiteY0" fmla="*/ 0 h 977462"/>
              <a:gd name="connsiteX1" fmla="*/ 604344 w 1030013"/>
              <a:gd name="connsiteY1" fmla="*/ 0 h 977462"/>
              <a:gd name="connsiteX2" fmla="*/ 604344 w 1030013"/>
              <a:gd name="connsiteY2" fmla="*/ 977462 h 977462"/>
              <a:gd name="connsiteX3" fmla="*/ 0 w 1030013"/>
              <a:gd name="connsiteY3" fmla="*/ 977462 h 977462"/>
            </a:gdLst>
            <a:ahLst/>
            <a:cxnLst>
              <a:cxn ang="0">
                <a:pos x="connsiteX0" y="connsiteY0"/>
              </a:cxn>
              <a:cxn ang="0">
                <a:pos x="connsiteX1" y="connsiteY1"/>
              </a:cxn>
              <a:cxn ang="0">
                <a:pos x="connsiteX2" y="connsiteY2"/>
              </a:cxn>
              <a:cxn ang="0">
                <a:pos x="connsiteX3" y="connsiteY3"/>
              </a:cxn>
            </a:cxnLst>
            <a:rect l="l" t="t" r="r" b="b"/>
            <a:pathLst>
              <a:path w="1030013" h="977462">
                <a:moveTo>
                  <a:pt x="1030013" y="0"/>
                </a:moveTo>
                <a:lnTo>
                  <a:pt x="604344" y="0"/>
                </a:lnTo>
                <a:lnTo>
                  <a:pt x="604344" y="977462"/>
                </a:lnTo>
                <a:lnTo>
                  <a:pt x="0" y="977462"/>
                </a:lnTo>
              </a:path>
            </a:pathLst>
          </a:custGeom>
          <a:ln w="12700">
            <a:solidFill>
              <a:srgbClr val="FF0000"/>
            </a:solidFill>
            <a:headEnd type="stealth" w="lg" len="lg"/>
            <a:tailEnd type="oval"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68" name="TextBox 115"/>
          <p:cNvSpPr txBox="1">
            <a:spLocks noChangeArrowheads="1"/>
          </p:cNvSpPr>
          <p:nvPr/>
        </p:nvSpPr>
        <p:spPr bwMode="auto">
          <a:xfrm>
            <a:off x="2209800" y="6370638"/>
            <a:ext cx="695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Clock</a:t>
            </a:r>
          </a:p>
        </p:txBody>
      </p:sp>
    </p:spTree>
    <p:extLst>
      <p:ext uri="{BB962C8B-B14F-4D97-AF65-F5344CB8AC3E}">
        <p14:creationId xmlns:p14="http://schemas.microsoft.com/office/powerpoint/2010/main" val="18928761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0" y="0"/>
            <a:ext cx="9144000" cy="1219200"/>
          </a:xfrm>
        </p:spPr>
        <p:txBody>
          <a:bodyPr/>
          <a:lstStyle/>
          <a:p>
            <a:r>
              <a:rPr lang="en-US" dirty="0" smtClean="0"/>
              <a:t>Examples of State Machines</a:t>
            </a:r>
          </a:p>
        </p:txBody>
      </p:sp>
      <p:sp>
        <p:nvSpPr>
          <p:cNvPr id="19459" name="Content Placeholder 13"/>
          <p:cNvSpPr>
            <a:spLocks noGrp="1"/>
          </p:cNvSpPr>
          <p:nvPr>
            <p:ph idx="1"/>
          </p:nvPr>
        </p:nvSpPr>
        <p:spPr>
          <a:xfrm>
            <a:off x="457200" y="1295400"/>
            <a:ext cx="8229600" cy="5334000"/>
          </a:xfrm>
        </p:spPr>
        <p:txBody>
          <a:bodyPr/>
          <a:lstStyle/>
          <a:p>
            <a:pPr marL="0" indent="0">
              <a:buFontTx/>
              <a:buNone/>
            </a:pPr>
            <a:r>
              <a:rPr lang="en-US" dirty="0" smtClean="0"/>
              <a:t>Many everyday devices are controlled by state machines.</a:t>
            </a:r>
          </a:p>
          <a:p>
            <a:pPr marL="0" indent="0">
              <a:buFontTx/>
              <a:buNone/>
            </a:pPr>
            <a:endParaRPr lang="en-US" dirty="0" smtClean="0"/>
          </a:p>
          <a:p>
            <a:pPr marL="0" indent="0">
              <a:buFontTx/>
              <a:buNone/>
            </a:pPr>
            <a:r>
              <a:rPr lang="en-US" dirty="0" smtClean="0"/>
              <a:t>                    Traffic Lights</a:t>
            </a:r>
          </a:p>
          <a:p>
            <a:pPr marL="0" indent="0">
              <a:buFontTx/>
              <a:buNone/>
            </a:pPr>
            <a:endParaRPr lang="en-US" dirty="0" smtClean="0"/>
          </a:p>
          <a:p>
            <a:pPr marL="0" indent="0">
              <a:buFontTx/>
              <a:buNone/>
            </a:pPr>
            <a:r>
              <a:rPr lang="en-US" dirty="0" smtClean="0"/>
              <a:t>   Garage Door Numeric Keypads             </a:t>
            </a:r>
          </a:p>
          <a:p>
            <a:pPr marL="0" indent="0">
              <a:buFontTx/>
              <a:buNone/>
            </a:pPr>
            <a:endParaRPr lang="en-US" dirty="0" smtClean="0"/>
          </a:p>
          <a:p>
            <a:pPr marL="0" indent="0">
              <a:buFontTx/>
              <a:buNone/>
            </a:pPr>
            <a:r>
              <a:rPr lang="en-US" dirty="0" smtClean="0"/>
              <a:t>                Vending Machines</a:t>
            </a:r>
          </a:p>
          <a:p>
            <a:pPr marL="0" indent="0">
              <a:buFontTx/>
              <a:buNone/>
            </a:pPr>
            <a:r>
              <a:rPr lang="en-US" dirty="0" smtClean="0"/>
              <a:t> </a:t>
            </a:r>
          </a:p>
          <a:p>
            <a:pPr marL="0" indent="0">
              <a:buFontTx/>
              <a:buNone/>
            </a:pPr>
            <a:endParaRPr lang="en-US" dirty="0" smtClean="0"/>
          </a:p>
        </p:txBody>
      </p:sp>
      <p:sp>
        <p:nvSpPr>
          <p:cNvPr id="3" name="Slide Number Placeholder 2"/>
          <p:cNvSpPr>
            <a:spLocks noGrp="1"/>
          </p:cNvSpPr>
          <p:nvPr>
            <p:ph type="sldNum" sz="quarter" idx="12"/>
          </p:nvPr>
        </p:nvSpPr>
        <p:spPr/>
        <p:txBody>
          <a:bodyPr/>
          <a:lstStyle/>
          <a:p>
            <a:pPr>
              <a:defRPr/>
            </a:pPr>
            <a:fld id="{254C19C4-47A3-474D-8878-625AA66D75F1}" type="slidenum">
              <a:rPr lang="en-US" smtClean="0"/>
              <a:pPr>
                <a:defRPr/>
              </a:pPr>
              <a:t>8</a:t>
            </a:fld>
            <a:endParaRPr lang="en-US" dirty="0"/>
          </a:p>
        </p:txBody>
      </p:sp>
      <p:pic>
        <p:nvPicPr>
          <p:cNvPr id="19461" name="Picture 2" descr="C:\Users\ghzite.MAIN\AppData\Local\Microsoft\Windows\Temporary Internet Files\Content.IE5\2BU1US53\MCj0389176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2514600"/>
            <a:ext cx="1447800"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8" descr="C:\Users\ghzite.MAIN\AppData\Local\Microsoft\Windows\Temporary Internet Files\Content.IE5\2BU1US53\MCj0185648000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38862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9" descr="C:\Users\ghzite.MAIN\AppData\Local\Microsoft\Windows\Temporary Internet Files\Content.IE5\E40J25DS\MCj0436820000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33488" y="5181600"/>
            <a:ext cx="823912"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0"/>
            <a:ext cx="9144000" cy="1219200"/>
          </a:xfrm>
        </p:spPr>
        <p:txBody>
          <a:bodyPr/>
          <a:lstStyle/>
          <a:p>
            <a:r>
              <a:rPr lang="en-US" dirty="0" smtClean="0"/>
              <a:t>State Machine Design</a:t>
            </a:r>
          </a:p>
        </p:txBody>
      </p:sp>
      <p:sp>
        <p:nvSpPr>
          <p:cNvPr id="21507" name="Content Placeholder 2"/>
          <p:cNvSpPr>
            <a:spLocks noGrp="1"/>
          </p:cNvSpPr>
          <p:nvPr>
            <p:ph idx="1"/>
          </p:nvPr>
        </p:nvSpPr>
        <p:spPr>
          <a:xfrm>
            <a:off x="457200" y="1417638"/>
            <a:ext cx="8229600" cy="4830762"/>
          </a:xfrm>
        </p:spPr>
        <p:txBody>
          <a:bodyPr/>
          <a:lstStyle/>
          <a:p>
            <a:pPr marL="514350" indent="-514350">
              <a:spcBef>
                <a:spcPts val="600"/>
              </a:spcBef>
              <a:spcAft>
                <a:spcPts val="600"/>
              </a:spcAft>
              <a:buFontTx/>
              <a:buAutoNum type="arabicPeriod"/>
            </a:pPr>
            <a:r>
              <a:rPr lang="en-US" sz="2400" dirty="0" smtClean="0"/>
              <a:t>Create a State Graph</a:t>
            </a:r>
          </a:p>
          <a:p>
            <a:pPr marL="914400" lvl="1" indent="-514350">
              <a:spcBef>
                <a:spcPts val="600"/>
              </a:spcBef>
              <a:spcAft>
                <a:spcPts val="600"/>
              </a:spcAft>
              <a:buFontTx/>
              <a:buAutoNum type="alphaLcPeriod"/>
            </a:pPr>
            <a:r>
              <a:rPr lang="en-US" sz="2400" dirty="0" smtClean="0"/>
              <a:t>Determine the number of States and label</a:t>
            </a:r>
          </a:p>
          <a:p>
            <a:pPr marL="914400" lvl="1" indent="-514350">
              <a:spcBef>
                <a:spcPts val="600"/>
              </a:spcBef>
              <a:spcAft>
                <a:spcPts val="600"/>
              </a:spcAft>
              <a:buFont typeface="+mj-lt"/>
              <a:buAutoNum type="alphaLcPeriod"/>
            </a:pPr>
            <a:r>
              <a:rPr lang="en-US" sz="2400" dirty="0" smtClean="0"/>
              <a:t>Determine the number of State Variables and </a:t>
            </a:r>
            <a:r>
              <a:rPr lang="en-US" sz="2400" smtClean="0"/>
              <a:t>label                (How many flip-flops needed?)</a:t>
            </a:r>
            <a:endParaRPr lang="en-US" sz="2400" dirty="0" smtClean="0"/>
          </a:p>
          <a:p>
            <a:pPr marL="914400" lvl="1" indent="-514350">
              <a:spcBef>
                <a:spcPts val="600"/>
              </a:spcBef>
              <a:spcAft>
                <a:spcPts val="600"/>
              </a:spcAft>
              <a:buFont typeface="+mj-lt"/>
              <a:buAutoNum type="alphaLcPeriod"/>
            </a:pPr>
            <a:r>
              <a:rPr lang="en-US" sz="2400" dirty="0" smtClean="0"/>
              <a:t>Label Outputs and Encode Outputs to States</a:t>
            </a:r>
          </a:p>
          <a:p>
            <a:pPr marL="514350" indent="-514350">
              <a:spcBef>
                <a:spcPts val="600"/>
              </a:spcBef>
              <a:spcAft>
                <a:spcPts val="600"/>
              </a:spcAft>
              <a:buFontTx/>
              <a:buAutoNum type="arabicPeriod"/>
            </a:pPr>
            <a:r>
              <a:rPr lang="en-US" sz="2400" dirty="0" smtClean="0"/>
              <a:t>Create State Transition Table from the State Graph</a:t>
            </a:r>
          </a:p>
          <a:p>
            <a:pPr marL="514350" indent="-514350">
              <a:spcBef>
                <a:spcPts val="600"/>
              </a:spcBef>
              <a:spcAft>
                <a:spcPts val="600"/>
              </a:spcAft>
              <a:buFontTx/>
              <a:buAutoNum type="arabicPeriod"/>
            </a:pPr>
            <a:r>
              <a:rPr lang="en-US" sz="2400" dirty="0" smtClean="0"/>
              <a:t>Write and Simplify Design Equations from the State Transition Table</a:t>
            </a:r>
          </a:p>
          <a:p>
            <a:pPr marL="514350" indent="-514350">
              <a:spcBef>
                <a:spcPts val="600"/>
              </a:spcBef>
              <a:spcAft>
                <a:spcPts val="600"/>
              </a:spcAft>
              <a:buFontTx/>
              <a:buAutoNum type="arabicPeriod"/>
            </a:pPr>
            <a:r>
              <a:rPr lang="en-US" sz="2400" dirty="0" smtClean="0"/>
              <a:t>Design Circuit</a:t>
            </a:r>
          </a:p>
          <a:p>
            <a:pPr marL="514350" indent="-514350">
              <a:spcBef>
                <a:spcPct val="0"/>
              </a:spcBef>
              <a:spcAft>
                <a:spcPts val="1200"/>
              </a:spcAft>
              <a:buFontTx/>
              <a:buNone/>
            </a:pPr>
            <a:endParaRPr lang="en-US" sz="2000" dirty="0" smtClean="0"/>
          </a:p>
        </p:txBody>
      </p:sp>
      <p:sp>
        <p:nvSpPr>
          <p:cNvPr id="4" name="Slide Number Placeholder 3"/>
          <p:cNvSpPr>
            <a:spLocks noGrp="1"/>
          </p:cNvSpPr>
          <p:nvPr>
            <p:ph type="sldNum" sz="quarter" idx="12"/>
          </p:nvPr>
        </p:nvSpPr>
        <p:spPr/>
        <p:txBody>
          <a:bodyPr/>
          <a:lstStyle/>
          <a:p>
            <a:pPr>
              <a:defRPr/>
            </a:pPr>
            <a:fld id="{00D14965-FF7E-4AAD-A943-1D37146BD5A8}" type="slidenum">
              <a:rPr lang="en-US" smtClean="0"/>
              <a:pPr>
                <a:defRPr/>
              </a:pPr>
              <a:t>9</a:t>
            </a:fld>
            <a:endParaRPr lang="en-US" dirty="0"/>
          </a:p>
        </p:txBody>
      </p:sp>
    </p:spTree>
    <p:extLst>
      <p:ext uri="{BB962C8B-B14F-4D97-AF65-F5344CB8AC3E}">
        <p14:creationId xmlns:p14="http://schemas.microsoft.com/office/powerpoint/2010/main" val="25996878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0"/>
            <a:ext cx="9144000" cy="1219200"/>
          </a:xfrm>
        </p:spPr>
        <p:txBody>
          <a:bodyPr/>
          <a:lstStyle/>
          <a:p>
            <a:r>
              <a:rPr lang="en-US" dirty="0" smtClean="0"/>
              <a:t>State Graphs</a:t>
            </a:r>
          </a:p>
        </p:txBody>
      </p:sp>
      <p:sp>
        <p:nvSpPr>
          <p:cNvPr id="21507" name="Content Placeholder 2"/>
          <p:cNvSpPr>
            <a:spLocks noGrp="1"/>
          </p:cNvSpPr>
          <p:nvPr>
            <p:ph idx="1"/>
          </p:nvPr>
        </p:nvSpPr>
        <p:spPr>
          <a:xfrm>
            <a:off x="4343400" y="1417638"/>
            <a:ext cx="4343400" cy="4830762"/>
          </a:xfrm>
        </p:spPr>
        <p:txBody>
          <a:bodyPr/>
          <a:lstStyle/>
          <a:p>
            <a:pPr marL="0" indent="0">
              <a:buNone/>
            </a:pPr>
            <a:r>
              <a:rPr lang="en-US" dirty="0"/>
              <a:t>A state graph shows the sequence of states that the state machine will transition to on each clock transition. </a:t>
            </a:r>
            <a:endParaRPr lang="en-US" dirty="0" smtClean="0"/>
          </a:p>
          <a:p>
            <a:pPr marL="0" indent="0">
              <a:buNone/>
            </a:pPr>
            <a:endParaRPr lang="en-US" dirty="0" smtClean="0"/>
          </a:p>
          <a:p>
            <a:pPr marL="0" indent="0">
              <a:buNone/>
            </a:pPr>
            <a:r>
              <a:rPr lang="en-US" dirty="0"/>
              <a:t>This is an example of a state graph with four states (S0-S3</a:t>
            </a:r>
            <a:r>
              <a:rPr lang="en-US" dirty="0" smtClean="0"/>
              <a:t>).</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00D14965-FF7E-4AAD-A943-1D37146BD5A8}" type="slidenum">
              <a:rPr lang="en-US" smtClean="0"/>
              <a:pPr>
                <a:defRPr/>
              </a:pPr>
              <a:t>10</a:t>
            </a:fld>
            <a:endParaRPr lang="en-US" dirty="0"/>
          </a:p>
        </p:txBody>
      </p:sp>
      <p:pic>
        <p:nvPicPr>
          <p:cNvPr id="2050" name="Picture 2" descr="tollbooth gra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47800"/>
            <a:ext cx="3822167"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0"/>
            <a:ext cx="9144000" cy="1219200"/>
          </a:xfrm>
        </p:spPr>
        <p:txBody>
          <a:bodyPr/>
          <a:lstStyle/>
          <a:p>
            <a:r>
              <a:rPr lang="en-US" dirty="0" smtClean="0"/>
              <a:t>State Graphs</a:t>
            </a:r>
          </a:p>
        </p:txBody>
      </p:sp>
      <p:sp>
        <p:nvSpPr>
          <p:cNvPr id="21507" name="Content Placeholder 2"/>
          <p:cNvSpPr>
            <a:spLocks noGrp="1"/>
          </p:cNvSpPr>
          <p:nvPr>
            <p:ph idx="1"/>
          </p:nvPr>
        </p:nvSpPr>
        <p:spPr>
          <a:xfrm>
            <a:off x="4343400" y="1417638"/>
            <a:ext cx="4495800" cy="4830762"/>
          </a:xfrm>
        </p:spPr>
        <p:txBody>
          <a:bodyPr/>
          <a:lstStyle/>
          <a:p>
            <a:pPr marL="0" indent="0">
              <a:buNone/>
            </a:pPr>
            <a:r>
              <a:rPr lang="en-US" dirty="0"/>
              <a:t>Each state “bubble” is labeled (</a:t>
            </a:r>
            <a:r>
              <a:rPr lang="en-US" dirty="0" smtClean="0"/>
              <a:t>S0,S1,S2,S3). </a:t>
            </a:r>
            <a:r>
              <a:rPr lang="en-US" dirty="0"/>
              <a:t>These labels are arbitrary</a:t>
            </a:r>
            <a:r>
              <a:rPr lang="en-US" dirty="0" smtClean="0"/>
              <a:t>.</a:t>
            </a:r>
          </a:p>
          <a:p>
            <a:pPr marL="0" indent="0">
              <a:buNone/>
            </a:pPr>
            <a:endParaRPr lang="en-US" dirty="0"/>
          </a:p>
          <a:p>
            <a:pPr marL="0" indent="0">
              <a:buNone/>
            </a:pPr>
            <a:r>
              <a:rPr lang="en-US" dirty="0"/>
              <a:t>Each transition arc is labeled with the </a:t>
            </a:r>
            <a:r>
              <a:rPr lang="en-US" dirty="0" smtClean="0"/>
              <a:t>values </a:t>
            </a:r>
            <a:r>
              <a:rPr lang="en-US" dirty="0"/>
              <a:t>of the input </a:t>
            </a:r>
            <a:r>
              <a:rPr lang="en-US" dirty="0" smtClean="0"/>
              <a:t>variables </a:t>
            </a:r>
            <a:r>
              <a:rPr lang="en-US" dirty="0"/>
              <a:t>that make the </a:t>
            </a:r>
            <a:r>
              <a:rPr lang="en-US" dirty="0" smtClean="0"/>
              <a:t>transition </a:t>
            </a:r>
            <a:r>
              <a:rPr lang="en-US" dirty="0"/>
              <a:t>occur.</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00D14965-FF7E-4AAD-A943-1D37146BD5A8}" type="slidenum">
              <a:rPr lang="en-US" smtClean="0"/>
              <a:pPr>
                <a:defRPr/>
              </a:pPr>
              <a:t>11</a:t>
            </a:fld>
            <a:endParaRPr lang="en-US" dirty="0"/>
          </a:p>
        </p:txBody>
      </p:sp>
      <p:pic>
        <p:nvPicPr>
          <p:cNvPr id="2050" name="Picture 2" descr="tollbooth gra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47800"/>
            <a:ext cx="3822167"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1650995" y="2379135"/>
            <a:ext cx="745071" cy="719667"/>
          </a:xfrm>
          <a:prstGeom prst="ellipse">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Oval 6"/>
          <p:cNvSpPr/>
          <p:nvPr/>
        </p:nvSpPr>
        <p:spPr>
          <a:xfrm>
            <a:off x="2717795" y="3361267"/>
            <a:ext cx="745071" cy="719667"/>
          </a:xfrm>
          <a:prstGeom prst="ellipse">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Oval 7"/>
          <p:cNvSpPr/>
          <p:nvPr/>
        </p:nvSpPr>
        <p:spPr>
          <a:xfrm>
            <a:off x="1707881" y="4394201"/>
            <a:ext cx="745071" cy="719667"/>
          </a:xfrm>
          <a:prstGeom prst="ellipse">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Oval 8"/>
          <p:cNvSpPr/>
          <p:nvPr/>
        </p:nvSpPr>
        <p:spPr>
          <a:xfrm>
            <a:off x="668862" y="3395136"/>
            <a:ext cx="745071" cy="719667"/>
          </a:xfrm>
          <a:prstGeom prst="ellipse">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 name="Straight Arrow Connector 2"/>
          <p:cNvCxnSpPr/>
          <p:nvPr/>
        </p:nvCxnSpPr>
        <p:spPr>
          <a:xfrm flipH="1">
            <a:off x="3228976" y="4394201"/>
            <a:ext cx="1076324" cy="168274"/>
          </a:xfrm>
          <a:prstGeom prst="straightConnector1">
            <a:avLst/>
          </a:prstGeom>
          <a:ln w="12700">
            <a:solidFill>
              <a:srgbClr val="FF0000"/>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3228976" y="2657475"/>
            <a:ext cx="1076324" cy="1419225"/>
          </a:xfrm>
          <a:prstGeom prst="straightConnector1">
            <a:avLst/>
          </a:prstGeom>
          <a:ln w="12700">
            <a:solidFill>
              <a:srgbClr val="FF0000"/>
            </a:solidFill>
            <a:headEnd type="ova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23382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4"/>
          <p:cNvSpPr>
            <a:spLocks noGrp="1"/>
          </p:cNvSpPr>
          <p:nvPr>
            <p:ph type="title"/>
          </p:nvPr>
        </p:nvSpPr>
        <p:spPr>
          <a:xfrm>
            <a:off x="-1" y="0"/>
            <a:ext cx="9138135" cy="1219200"/>
          </a:xfrm>
        </p:spPr>
        <p:txBody>
          <a:bodyPr/>
          <a:lstStyle/>
          <a:p>
            <a:r>
              <a:rPr lang="en-US" dirty="0" smtClean="0"/>
              <a:t>Anatomy of a State Graph</a:t>
            </a:r>
          </a:p>
        </p:txBody>
      </p:sp>
      <p:sp>
        <p:nvSpPr>
          <p:cNvPr id="4" name="Slide Number Placeholder 3"/>
          <p:cNvSpPr>
            <a:spLocks noGrp="1"/>
          </p:cNvSpPr>
          <p:nvPr>
            <p:ph type="sldNum" sz="quarter" idx="12"/>
          </p:nvPr>
        </p:nvSpPr>
        <p:spPr/>
        <p:txBody>
          <a:bodyPr/>
          <a:lstStyle/>
          <a:p>
            <a:pPr>
              <a:defRPr/>
            </a:pPr>
            <a:fld id="{97590869-FFE0-4713-A444-95B5372F3853}" type="slidenum">
              <a:rPr lang="en-US" smtClean="0"/>
              <a:pPr>
                <a:defRPr/>
              </a:pPr>
              <a:t>12</a:t>
            </a:fld>
            <a:endParaRPr lang="en-US" dirty="0"/>
          </a:p>
        </p:txBody>
      </p:sp>
      <p:grpSp>
        <p:nvGrpSpPr>
          <p:cNvPr id="22532" name="Group 13"/>
          <p:cNvGrpSpPr>
            <a:grpSpLocks/>
          </p:cNvGrpSpPr>
          <p:nvPr/>
        </p:nvGrpSpPr>
        <p:grpSpPr bwMode="auto">
          <a:xfrm>
            <a:off x="3330575" y="1630363"/>
            <a:ext cx="3603625" cy="4770437"/>
            <a:chOff x="1996440" y="1600200"/>
            <a:chExt cx="3603370" cy="4770120"/>
          </a:xfrm>
        </p:grpSpPr>
        <p:sp>
          <p:nvSpPr>
            <p:cNvPr id="6" name="Oval 5"/>
            <p:cNvSpPr/>
            <p:nvPr/>
          </p:nvSpPr>
          <p:spPr>
            <a:xfrm>
              <a:off x="1996440" y="2743124"/>
              <a:ext cx="1646122" cy="1646128"/>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800" dirty="0">
                  <a:solidFill>
                    <a:srgbClr val="0000FF"/>
                  </a:solidFill>
                </a:rPr>
                <a:t>S0</a:t>
              </a:r>
            </a:p>
            <a:p>
              <a:pPr algn="ctr">
                <a:defRPr/>
              </a:pPr>
              <a:endParaRPr lang="en-US" sz="4400" dirty="0">
                <a:solidFill>
                  <a:srgbClr val="0000FF"/>
                </a:solidFill>
              </a:endParaRPr>
            </a:p>
          </p:txBody>
        </p:sp>
        <p:sp>
          <p:nvSpPr>
            <p:cNvPr id="8" name="Arc 7"/>
            <p:cNvSpPr/>
            <p:nvPr/>
          </p:nvSpPr>
          <p:spPr>
            <a:xfrm>
              <a:off x="2437734" y="1600200"/>
              <a:ext cx="761946" cy="1371509"/>
            </a:xfrm>
            <a:prstGeom prst="arc">
              <a:avLst>
                <a:gd name="adj1" fmla="val 7122353"/>
                <a:gd name="adj2" fmla="val 3772722"/>
              </a:avLst>
            </a:prstGeom>
            <a:ln w="12700">
              <a:solidFill>
                <a:srgbClr val="0000FF"/>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sp>
          <p:nvSpPr>
            <p:cNvPr id="9" name="Arc 8"/>
            <p:cNvSpPr/>
            <p:nvPr/>
          </p:nvSpPr>
          <p:spPr>
            <a:xfrm>
              <a:off x="2505992" y="3581268"/>
              <a:ext cx="2285838" cy="2285848"/>
            </a:xfrm>
            <a:prstGeom prst="arc">
              <a:avLst/>
            </a:prstGeom>
            <a:ln w="12700">
              <a:solidFill>
                <a:srgbClr val="0000FF"/>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sp>
          <p:nvSpPr>
            <p:cNvPr id="10" name="Oval 9"/>
            <p:cNvSpPr/>
            <p:nvPr/>
          </p:nvSpPr>
          <p:spPr>
            <a:xfrm>
              <a:off x="3953689" y="4724192"/>
              <a:ext cx="1646121" cy="1646128"/>
            </a:xfrm>
            <a:prstGeom prst="ellipse">
              <a:avLst/>
            </a:prstGeom>
            <a:ln w="28575">
              <a:solidFill>
                <a:srgbClr val="0000FF">
                  <a:alpha val="50196"/>
                </a:srgbClr>
              </a:solidFill>
              <a:prstDash val="dashDot"/>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4400" dirty="0">
                <a:solidFill>
                  <a:srgbClr val="0000FF"/>
                </a:solidFill>
              </a:endParaRPr>
            </a:p>
          </p:txBody>
        </p:sp>
        <p:sp>
          <p:nvSpPr>
            <p:cNvPr id="22551" name="TextBox 10"/>
            <p:cNvSpPr txBox="1">
              <a:spLocks noChangeArrowheads="1"/>
            </p:cNvSpPr>
            <p:nvPr/>
          </p:nvSpPr>
          <p:spPr bwMode="auto">
            <a:xfrm>
              <a:off x="2170810" y="3398520"/>
              <a:ext cx="12752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solidFill>
                    <a:srgbClr val="0000FF"/>
                  </a:solidFill>
                </a:rPr>
                <a:t>Qa  Qb</a:t>
              </a:r>
            </a:p>
            <a:p>
              <a:pPr algn="ctr" eaLnBrk="1" hangingPunct="1"/>
              <a:r>
                <a:rPr lang="en-US" sz="1600" dirty="0">
                  <a:solidFill>
                    <a:srgbClr val="0000FF"/>
                  </a:solidFill>
                </a:rPr>
                <a:t>0     0</a:t>
              </a:r>
            </a:p>
            <a:p>
              <a:pPr algn="ctr" eaLnBrk="1" hangingPunct="1"/>
              <a:r>
                <a:rPr lang="en-US" sz="1600" dirty="0">
                  <a:solidFill>
                    <a:srgbClr val="0000FF"/>
                  </a:solidFill>
                </a:rPr>
                <a:t>Y=0 &amp; Z=1</a:t>
              </a:r>
            </a:p>
          </p:txBody>
        </p:sp>
        <p:sp>
          <p:nvSpPr>
            <p:cNvPr id="22552" name="TextBox 11"/>
            <p:cNvSpPr txBox="1">
              <a:spLocks noChangeArrowheads="1"/>
            </p:cNvSpPr>
            <p:nvPr/>
          </p:nvSpPr>
          <p:spPr bwMode="auto">
            <a:xfrm>
              <a:off x="3200400" y="2057400"/>
              <a:ext cx="914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solidFill>
                    <a:srgbClr val="0000FF"/>
                  </a:solidFill>
                </a:rPr>
                <a:t>X = 0</a:t>
              </a:r>
            </a:p>
          </p:txBody>
        </p:sp>
        <p:sp>
          <p:nvSpPr>
            <p:cNvPr id="22553" name="TextBox 12"/>
            <p:cNvSpPr txBox="1">
              <a:spLocks noChangeArrowheads="1"/>
            </p:cNvSpPr>
            <p:nvPr/>
          </p:nvSpPr>
          <p:spPr bwMode="auto">
            <a:xfrm>
              <a:off x="4395850" y="3581400"/>
              <a:ext cx="914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solidFill>
                    <a:srgbClr val="0000FF"/>
                  </a:solidFill>
                </a:rPr>
                <a:t>X = 1</a:t>
              </a:r>
            </a:p>
          </p:txBody>
        </p:sp>
      </p:grpSp>
      <p:sp>
        <p:nvSpPr>
          <p:cNvPr id="22534" name="TextBox 15"/>
          <p:cNvSpPr txBox="1">
            <a:spLocks noChangeArrowheads="1"/>
          </p:cNvSpPr>
          <p:nvPr/>
        </p:nvSpPr>
        <p:spPr bwMode="auto">
          <a:xfrm>
            <a:off x="838200" y="3124200"/>
            <a:ext cx="1824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t>State “Bubble”</a:t>
            </a:r>
          </a:p>
        </p:txBody>
      </p:sp>
      <p:sp>
        <p:nvSpPr>
          <p:cNvPr id="22536" name="TextBox 18"/>
          <p:cNvSpPr txBox="1">
            <a:spLocks noChangeArrowheads="1"/>
          </p:cNvSpPr>
          <p:nvPr/>
        </p:nvSpPr>
        <p:spPr bwMode="auto">
          <a:xfrm>
            <a:off x="793867" y="1577975"/>
            <a:ext cx="191270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t>Transition Arc</a:t>
            </a:r>
          </a:p>
          <a:p>
            <a:pPr algn="ctr" eaLnBrk="1" hangingPunct="1"/>
            <a:r>
              <a:rPr lang="en-US" sz="2000" dirty="0"/>
              <a:t>(For Input X=0</a:t>
            </a:r>
            <a:r>
              <a:rPr lang="en-US" sz="2000" dirty="0" smtClean="0"/>
              <a:t>)</a:t>
            </a:r>
          </a:p>
          <a:p>
            <a:pPr algn="ctr" eaLnBrk="1" hangingPunct="1"/>
            <a:r>
              <a:rPr lang="en-US" sz="2000" dirty="0" smtClean="0"/>
              <a:t>Hold State</a:t>
            </a:r>
            <a:endParaRPr lang="en-US" sz="2000" dirty="0"/>
          </a:p>
        </p:txBody>
      </p:sp>
      <p:sp>
        <p:nvSpPr>
          <p:cNvPr id="22538" name="TextBox 21"/>
          <p:cNvSpPr txBox="1">
            <a:spLocks noChangeArrowheads="1"/>
          </p:cNvSpPr>
          <p:nvPr/>
        </p:nvSpPr>
        <p:spPr bwMode="auto">
          <a:xfrm>
            <a:off x="7010517" y="3657600"/>
            <a:ext cx="191270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t>Transition Arc</a:t>
            </a:r>
          </a:p>
          <a:p>
            <a:pPr algn="ctr" eaLnBrk="1" hangingPunct="1"/>
            <a:r>
              <a:rPr lang="en-US" sz="2000" dirty="0"/>
              <a:t>(For Input X=1</a:t>
            </a:r>
            <a:r>
              <a:rPr lang="en-US" sz="2000" dirty="0" smtClean="0"/>
              <a:t>)</a:t>
            </a:r>
          </a:p>
          <a:p>
            <a:pPr algn="ctr" eaLnBrk="1" hangingPunct="1"/>
            <a:r>
              <a:rPr lang="en-US" sz="2000" dirty="0" smtClean="0"/>
              <a:t>Next State</a:t>
            </a:r>
            <a:endParaRPr lang="en-US" sz="2000" dirty="0"/>
          </a:p>
        </p:txBody>
      </p:sp>
      <p:sp>
        <p:nvSpPr>
          <p:cNvPr id="22539" name="TextBox 22"/>
          <p:cNvSpPr txBox="1">
            <a:spLocks noChangeArrowheads="1"/>
          </p:cNvSpPr>
          <p:nvPr/>
        </p:nvSpPr>
        <p:spPr bwMode="auto">
          <a:xfrm>
            <a:off x="6019800" y="1733550"/>
            <a:ext cx="215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t>Input Variable (X)</a:t>
            </a:r>
          </a:p>
        </p:txBody>
      </p:sp>
      <p:sp>
        <p:nvSpPr>
          <p:cNvPr id="22542" name="TextBox 25"/>
          <p:cNvSpPr txBox="1">
            <a:spLocks noChangeArrowheads="1"/>
          </p:cNvSpPr>
          <p:nvPr/>
        </p:nvSpPr>
        <p:spPr bwMode="auto">
          <a:xfrm>
            <a:off x="5597525" y="2801938"/>
            <a:ext cx="1336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t>State (S0)</a:t>
            </a:r>
          </a:p>
        </p:txBody>
      </p:sp>
      <p:sp>
        <p:nvSpPr>
          <p:cNvPr id="22544" name="TextBox 28"/>
          <p:cNvSpPr txBox="1">
            <a:spLocks noChangeArrowheads="1"/>
          </p:cNvSpPr>
          <p:nvPr/>
        </p:nvSpPr>
        <p:spPr bwMode="auto">
          <a:xfrm>
            <a:off x="738188" y="5311775"/>
            <a:ext cx="20748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t>Output Variables</a:t>
            </a:r>
          </a:p>
          <a:p>
            <a:pPr algn="ctr" eaLnBrk="1" hangingPunct="1"/>
            <a:r>
              <a:rPr lang="en-US" sz="2000" dirty="0"/>
              <a:t>(Y &amp; Z)</a:t>
            </a:r>
          </a:p>
        </p:txBody>
      </p:sp>
      <p:sp>
        <p:nvSpPr>
          <p:cNvPr id="22545" name="TextBox 29"/>
          <p:cNvSpPr txBox="1">
            <a:spLocks noChangeArrowheads="1"/>
          </p:cNvSpPr>
          <p:nvPr/>
        </p:nvSpPr>
        <p:spPr bwMode="auto">
          <a:xfrm>
            <a:off x="793867" y="4152941"/>
            <a:ext cx="19192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t>State Variables</a:t>
            </a:r>
          </a:p>
          <a:p>
            <a:pPr algn="ctr" eaLnBrk="1" hangingPunct="1"/>
            <a:r>
              <a:rPr lang="en-US" sz="2000" dirty="0"/>
              <a:t>(Qa &amp; Qb)</a:t>
            </a:r>
          </a:p>
        </p:txBody>
      </p:sp>
      <p:sp>
        <p:nvSpPr>
          <p:cNvPr id="26" name="TextBox 15"/>
          <p:cNvSpPr txBox="1">
            <a:spLocks noChangeArrowheads="1"/>
          </p:cNvSpPr>
          <p:nvPr/>
        </p:nvSpPr>
        <p:spPr bwMode="auto">
          <a:xfrm>
            <a:off x="7315200" y="5235714"/>
            <a:ext cx="18229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smtClean="0"/>
              <a:t>Next</a:t>
            </a:r>
          </a:p>
          <a:p>
            <a:pPr algn="ctr" eaLnBrk="1" hangingPunct="1"/>
            <a:r>
              <a:rPr lang="en-US" sz="2000" dirty="0" smtClean="0"/>
              <a:t>State </a:t>
            </a:r>
            <a:r>
              <a:rPr lang="en-US" sz="2000" dirty="0"/>
              <a:t>“Bubble”</a:t>
            </a:r>
          </a:p>
        </p:txBody>
      </p:sp>
      <p:cxnSp>
        <p:nvCxnSpPr>
          <p:cNvPr id="17" name="Straight Arrow Connector 16"/>
          <p:cNvCxnSpPr>
            <a:stCxn id="22534" idx="3"/>
          </p:cNvCxnSpPr>
          <p:nvPr/>
        </p:nvCxnSpPr>
        <p:spPr>
          <a:xfrm>
            <a:off x="2662238" y="3324225"/>
            <a:ext cx="668337" cy="104578"/>
          </a:xfrm>
          <a:prstGeom prst="straightConnector1">
            <a:avLst/>
          </a:prstGeom>
          <a:ln w="12700">
            <a:solidFill>
              <a:srgbClr val="FF0000"/>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495800" y="3001963"/>
            <a:ext cx="1064958" cy="219494"/>
          </a:xfrm>
          <a:prstGeom prst="straightConnector1">
            <a:avLst/>
          </a:prstGeom>
          <a:ln w="12700">
            <a:solidFill>
              <a:srgbClr val="FF0000"/>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5949347" y="3933447"/>
            <a:ext cx="1064958" cy="219494"/>
          </a:xfrm>
          <a:prstGeom prst="straightConnector1">
            <a:avLst/>
          </a:prstGeom>
          <a:ln w="12700">
            <a:solidFill>
              <a:srgbClr val="FF0000"/>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6934200" y="5410200"/>
            <a:ext cx="914400" cy="219494"/>
          </a:xfrm>
          <a:prstGeom prst="straightConnector1">
            <a:avLst/>
          </a:prstGeom>
          <a:ln w="12700">
            <a:solidFill>
              <a:srgbClr val="FF0000"/>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a:off x="4916606" y="1933575"/>
            <a:ext cx="1064958" cy="219494"/>
          </a:xfrm>
          <a:prstGeom prst="straightConnector1">
            <a:avLst/>
          </a:prstGeom>
          <a:ln w="12700">
            <a:solidFill>
              <a:srgbClr val="FF0000"/>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2662238" y="1933575"/>
            <a:ext cx="1128711" cy="185639"/>
          </a:xfrm>
          <a:prstGeom prst="straightConnector1">
            <a:avLst/>
          </a:prstGeom>
          <a:ln w="12700">
            <a:solidFill>
              <a:srgbClr val="FF0000"/>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2787650" y="3611695"/>
            <a:ext cx="1003299" cy="648160"/>
          </a:xfrm>
          <a:prstGeom prst="straightConnector1">
            <a:avLst/>
          </a:prstGeom>
          <a:ln w="12700">
            <a:solidFill>
              <a:srgbClr val="FF0000"/>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2662238" y="4182873"/>
            <a:ext cx="1491456" cy="1128902"/>
          </a:xfrm>
          <a:prstGeom prst="straightConnector1">
            <a:avLst/>
          </a:prstGeom>
          <a:ln w="12700">
            <a:solidFill>
              <a:srgbClr val="FF0000"/>
            </a:solidFill>
            <a:headEnd type="ova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0"/>
            <a:ext cx="9144000" cy="1219200"/>
          </a:xfrm>
        </p:spPr>
        <p:txBody>
          <a:bodyPr/>
          <a:lstStyle/>
          <a:p>
            <a:r>
              <a:rPr lang="en-US" dirty="0" smtClean="0"/>
              <a:t>State Variables</a:t>
            </a:r>
          </a:p>
        </p:txBody>
      </p:sp>
      <p:sp>
        <p:nvSpPr>
          <p:cNvPr id="21507" name="Content Placeholder 2"/>
          <p:cNvSpPr>
            <a:spLocks noGrp="1"/>
          </p:cNvSpPr>
          <p:nvPr>
            <p:ph idx="1"/>
          </p:nvPr>
        </p:nvSpPr>
        <p:spPr>
          <a:xfrm>
            <a:off x="609600" y="1417638"/>
            <a:ext cx="7086600" cy="2087562"/>
          </a:xfrm>
        </p:spPr>
        <p:txBody>
          <a:bodyPr/>
          <a:lstStyle/>
          <a:p>
            <a:pPr marL="0" indent="0">
              <a:buNone/>
            </a:pPr>
            <a:r>
              <a:rPr lang="en-US" dirty="0" smtClean="0"/>
              <a:t>The </a:t>
            </a:r>
            <a:r>
              <a:rPr lang="en-US" dirty="0"/>
              <a:t>state </a:t>
            </a:r>
            <a:r>
              <a:rPr lang="en-US" dirty="0" smtClean="0"/>
              <a:t>variables </a:t>
            </a:r>
            <a:r>
              <a:rPr lang="en-US" dirty="0"/>
              <a:t>are </a:t>
            </a:r>
            <a:r>
              <a:rPr lang="en-US" dirty="0" smtClean="0"/>
              <a:t>actually the </a:t>
            </a:r>
            <a:r>
              <a:rPr lang="en-US" dirty="0"/>
              <a:t>outputs of the </a:t>
            </a:r>
            <a:r>
              <a:rPr lang="en-US" dirty="0" smtClean="0"/>
              <a:t>memory flip-flops.</a:t>
            </a:r>
          </a:p>
          <a:p>
            <a:pPr marL="0" indent="0">
              <a:buNone/>
            </a:pPr>
            <a:r>
              <a:rPr lang="en-US" dirty="0" smtClean="0"/>
              <a:t>For </a:t>
            </a:r>
            <a:r>
              <a:rPr lang="en-US" smtClean="0"/>
              <a:t>that reason </a:t>
            </a:r>
            <a:r>
              <a:rPr lang="en-US" dirty="0"/>
              <a:t>they are typically </a:t>
            </a:r>
            <a:r>
              <a:rPr lang="en-US" dirty="0" smtClean="0"/>
              <a:t>labeled </a:t>
            </a:r>
            <a:r>
              <a:rPr lang="en-US" dirty="0"/>
              <a:t>Qa, </a:t>
            </a:r>
            <a:r>
              <a:rPr lang="en-US" dirty="0" smtClean="0"/>
              <a:t>Qb, etc.</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00D14965-FF7E-4AAD-A943-1D37146BD5A8}" type="slidenum">
              <a:rPr lang="en-US" smtClean="0"/>
              <a:pPr>
                <a:defRPr/>
              </a:pPr>
              <a:t>13</a:t>
            </a:fld>
            <a:endParaRPr lang="en-US"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t="30107" r="5139"/>
          <a:stretch/>
        </p:blipFill>
        <p:spPr bwMode="auto">
          <a:xfrm>
            <a:off x="5257800" y="3479800"/>
            <a:ext cx="3769519" cy="330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09600" y="4092476"/>
            <a:ext cx="3962400" cy="2308324"/>
          </a:xfrm>
          <a:prstGeom prst="rect">
            <a:avLst/>
          </a:prstGeom>
        </p:spPr>
        <p:txBody>
          <a:bodyPr wrap="square">
            <a:spAutoFit/>
          </a:bodyPr>
          <a:lstStyle/>
          <a:p>
            <a:r>
              <a:rPr lang="en-US" dirty="0"/>
              <a:t>This </a:t>
            </a:r>
            <a:r>
              <a:rPr lang="en-US" dirty="0" smtClean="0"/>
              <a:t>four state example would require (2) flip-flip </a:t>
            </a:r>
            <a:r>
              <a:rPr lang="en-US" dirty="0"/>
              <a:t>(Qa and Qb)</a:t>
            </a:r>
          </a:p>
          <a:p>
            <a:pPr marL="0" indent="0">
              <a:buNone/>
            </a:pPr>
            <a:r>
              <a:rPr lang="en-US" dirty="0" smtClean="0"/>
              <a:t>to clock through four states (S0-S3).</a:t>
            </a:r>
          </a:p>
          <a:p>
            <a:pPr marL="0" indent="0">
              <a:buNone/>
            </a:pPr>
            <a:r>
              <a:rPr lang="en-US" dirty="0" smtClean="0"/>
              <a:t> </a:t>
            </a:r>
            <a:endParaRPr lang="en-US" dirty="0"/>
          </a:p>
          <a:p>
            <a:pPr marL="0" indent="0">
              <a:buNone/>
            </a:pPr>
            <a:r>
              <a:rPr lang="en-US" dirty="0" smtClean="0"/>
              <a:t>1</a:t>
            </a:r>
            <a:r>
              <a:rPr lang="en-US" baseline="30000" dirty="0" smtClean="0"/>
              <a:t>st</a:t>
            </a:r>
            <a:r>
              <a:rPr lang="en-US" dirty="0" smtClean="0"/>
              <a:t> State (SO)     	Qa Qb = 0 0</a:t>
            </a:r>
          </a:p>
          <a:p>
            <a:pPr marL="0" indent="0">
              <a:buNone/>
            </a:pPr>
            <a:r>
              <a:rPr lang="en-US" dirty="0" smtClean="0"/>
              <a:t>2</a:t>
            </a:r>
            <a:r>
              <a:rPr lang="en-US" baseline="30000" dirty="0" smtClean="0"/>
              <a:t>nd</a:t>
            </a:r>
            <a:r>
              <a:rPr lang="en-US" dirty="0" smtClean="0"/>
              <a:t> State (S1)      	Qa Qb = 0 1</a:t>
            </a:r>
          </a:p>
          <a:p>
            <a:pPr marL="0" indent="0">
              <a:buNone/>
            </a:pPr>
            <a:r>
              <a:rPr lang="en-US" dirty="0" smtClean="0"/>
              <a:t>3</a:t>
            </a:r>
            <a:r>
              <a:rPr lang="en-US" baseline="30000" dirty="0" smtClean="0"/>
              <a:t>rd</a:t>
            </a:r>
            <a:r>
              <a:rPr lang="en-US" dirty="0" smtClean="0"/>
              <a:t> State (S2)	</a:t>
            </a:r>
            <a:r>
              <a:rPr lang="en-US" dirty="0"/>
              <a:t>Qa Qb = </a:t>
            </a:r>
            <a:r>
              <a:rPr lang="en-US" smtClean="0"/>
              <a:t>1 </a:t>
            </a:r>
            <a:r>
              <a:rPr lang="en-US" dirty="0"/>
              <a:t>0</a:t>
            </a:r>
          </a:p>
          <a:p>
            <a:pPr marL="0" indent="0">
              <a:buNone/>
            </a:pPr>
            <a:r>
              <a:rPr lang="en-US" dirty="0" smtClean="0"/>
              <a:t>4</a:t>
            </a:r>
            <a:r>
              <a:rPr lang="en-US" baseline="30000" dirty="0" smtClean="0"/>
              <a:t>th</a:t>
            </a:r>
            <a:r>
              <a:rPr lang="en-US" dirty="0" smtClean="0"/>
              <a:t> State (S3)	Qa Qb = 1 1</a:t>
            </a:r>
            <a:endParaRPr lang="en-US" dirty="0"/>
          </a:p>
        </p:txBody>
      </p:sp>
      <p:sp>
        <p:nvSpPr>
          <p:cNvPr id="8" name="Oval 7"/>
          <p:cNvSpPr/>
          <p:nvPr/>
        </p:nvSpPr>
        <p:spPr bwMode="auto">
          <a:xfrm>
            <a:off x="7315200" y="1554163"/>
            <a:ext cx="1646238" cy="1646237"/>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800" dirty="0">
                <a:solidFill>
                  <a:srgbClr val="0000FF"/>
                </a:solidFill>
              </a:rPr>
              <a:t>S0</a:t>
            </a:r>
          </a:p>
          <a:p>
            <a:pPr algn="ctr">
              <a:defRPr/>
            </a:pPr>
            <a:endParaRPr lang="en-US" sz="4400" dirty="0">
              <a:solidFill>
                <a:srgbClr val="0000FF"/>
              </a:solidFill>
            </a:endParaRPr>
          </a:p>
        </p:txBody>
      </p:sp>
      <p:sp>
        <p:nvSpPr>
          <p:cNvPr id="9" name="TextBox 10"/>
          <p:cNvSpPr txBox="1">
            <a:spLocks noChangeArrowheads="1"/>
          </p:cNvSpPr>
          <p:nvPr/>
        </p:nvSpPr>
        <p:spPr bwMode="auto">
          <a:xfrm>
            <a:off x="7489582" y="2209603"/>
            <a:ext cx="12753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solidFill>
                  <a:srgbClr val="0000FF"/>
                </a:solidFill>
              </a:rPr>
              <a:t>Qa  Qb</a:t>
            </a:r>
          </a:p>
          <a:p>
            <a:pPr algn="ctr" eaLnBrk="1" hangingPunct="1"/>
            <a:r>
              <a:rPr lang="en-US" sz="1600" dirty="0">
                <a:solidFill>
                  <a:srgbClr val="0000FF"/>
                </a:solidFill>
              </a:rPr>
              <a:t>0     </a:t>
            </a:r>
            <a:r>
              <a:rPr lang="en-US" sz="1600" dirty="0" smtClean="0">
                <a:solidFill>
                  <a:srgbClr val="0000FF"/>
                </a:solidFill>
              </a:rPr>
              <a:t>0</a:t>
            </a:r>
            <a:endParaRPr lang="en-US" sz="1600" dirty="0">
              <a:solidFill>
                <a:srgbClr val="0000FF"/>
              </a:solidFill>
            </a:endParaRPr>
          </a:p>
        </p:txBody>
      </p:sp>
      <p:sp>
        <p:nvSpPr>
          <p:cNvPr id="10" name="Oval 9"/>
          <p:cNvSpPr/>
          <p:nvPr/>
        </p:nvSpPr>
        <p:spPr>
          <a:xfrm>
            <a:off x="7402495" y="2198717"/>
            <a:ext cx="1471856" cy="327175"/>
          </a:xfrm>
          <a:prstGeom prst="ellipse">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Oval 10"/>
          <p:cNvSpPr/>
          <p:nvPr/>
        </p:nvSpPr>
        <p:spPr>
          <a:xfrm>
            <a:off x="8149004" y="3526805"/>
            <a:ext cx="899519" cy="327175"/>
          </a:xfrm>
          <a:prstGeom prst="ellipse">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763361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0"/>
            <a:ext cx="9144000" cy="1219200"/>
          </a:xfrm>
        </p:spPr>
        <p:txBody>
          <a:bodyPr/>
          <a:lstStyle/>
          <a:p>
            <a:r>
              <a:rPr lang="en-US" smtClean="0"/>
              <a:t>State </a:t>
            </a:r>
            <a:r>
              <a:rPr lang="en-US" dirty="0" smtClean="0"/>
              <a:t>Variables</a:t>
            </a:r>
          </a:p>
        </p:txBody>
      </p:sp>
      <p:sp>
        <p:nvSpPr>
          <p:cNvPr id="21507" name="Content Placeholder 2"/>
          <p:cNvSpPr>
            <a:spLocks noGrp="1"/>
          </p:cNvSpPr>
          <p:nvPr>
            <p:ph idx="1"/>
          </p:nvPr>
        </p:nvSpPr>
        <p:spPr>
          <a:xfrm>
            <a:off x="609600" y="1417637"/>
            <a:ext cx="7848600" cy="2882219"/>
          </a:xfrm>
        </p:spPr>
        <p:txBody>
          <a:bodyPr/>
          <a:lstStyle/>
          <a:p>
            <a:pPr marL="0" indent="0">
              <a:buNone/>
            </a:pPr>
            <a:r>
              <a:rPr lang="en-US" dirty="0" smtClean="0"/>
              <a:t>If a 5</a:t>
            </a:r>
            <a:r>
              <a:rPr lang="en-US" baseline="30000" dirty="0" smtClean="0"/>
              <a:t>th</a:t>
            </a:r>
            <a:r>
              <a:rPr lang="en-US" dirty="0" smtClean="0"/>
              <a:t> state was needed:</a:t>
            </a:r>
          </a:p>
          <a:p>
            <a:pPr marL="0" indent="0">
              <a:buNone/>
            </a:pPr>
            <a:r>
              <a:rPr lang="en-US" dirty="0" smtClean="0"/>
              <a:t>Can you guess how many flip-flops and state variables you would need?</a:t>
            </a:r>
          </a:p>
          <a:p>
            <a:pPr marL="0" indent="0">
              <a:buNone/>
            </a:pPr>
            <a:r>
              <a:rPr lang="en-US" smtClean="0"/>
              <a:t>(It </a:t>
            </a:r>
            <a:r>
              <a:rPr lang="en-US" dirty="0" smtClean="0"/>
              <a:t>is not possible to have exactly </a:t>
            </a:r>
            <a:r>
              <a:rPr lang="en-US" smtClean="0"/>
              <a:t>5 states)</a:t>
            </a:r>
            <a:endParaRPr lang="en-US" dirty="0" smtClean="0"/>
          </a:p>
          <a:p>
            <a:pPr marL="0" indent="0">
              <a:buNone/>
            </a:pPr>
            <a:r>
              <a:rPr lang="en-US" dirty="0" smtClean="0"/>
              <a:t>How many states would go un-used? </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00D14965-FF7E-4AAD-A943-1D37146BD5A8}" type="slidenum">
              <a:rPr lang="en-US" smtClean="0"/>
              <a:pPr>
                <a:defRPr/>
              </a:pPr>
              <a:t>14</a:t>
            </a:fld>
            <a:endParaRPr lang="en-US" dirty="0"/>
          </a:p>
        </p:txBody>
      </p:sp>
      <p:sp>
        <p:nvSpPr>
          <p:cNvPr id="2" name="Rectangle 1"/>
          <p:cNvSpPr/>
          <p:nvPr/>
        </p:nvSpPr>
        <p:spPr>
          <a:xfrm>
            <a:off x="609600" y="4092476"/>
            <a:ext cx="3962400" cy="1754326"/>
          </a:xfrm>
          <a:prstGeom prst="rect">
            <a:avLst/>
          </a:prstGeom>
        </p:spPr>
        <p:txBody>
          <a:bodyPr wrap="square">
            <a:spAutoFit/>
          </a:bodyPr>
          <a:lstStyle/>
          <a:p>
            <a:pPr marL="0" indent="0">
              <a:buNone/>
            </a:pPr>
            <a:r>
              <a:rPr lang="en-US" dirty="0" smtClean="0"/>
              <a:t> </a:t>
            </a:r>
            <a:endParaRPr lang="en-US" dirty="0"/>
          </a:p>
          <a:p>
            <a:pPr marL="0" indent="0">
              <a:buNone/>
            </a:pPr>
            <a:r>
              <a:rPr lang="en-US" dirty="0" smtClean="0"/>
              <a:t>1</a:t>
            </a:r>
            <a:r>
              <a:rPr lang="en-US" baseline="30000" dirty="0" smtClean="0"/>
              <a:t>st</a:t>
            </a:r>
            <a:r>
              <a:rPr lang="en-US" dirty="0" smtClean="0"/>
              <a:t> State (SO)     	Qa Qb 	= 0 0</a:t>
            </a:r>
          </a:p>
          <a:p>
            <a:pPr marL="0" indent="0">
              <a:buNone/>
            </a:pPr>
            <a:r>
              <a:rPr lang="en-US" dirty="0" smtClean="0"/>
              <a:t>2</a:t>
            </a:r>
            <a:r>
              <a:rPr lang="en-US" baseline="30000" dirty="0" smtClean="0"/>
              <a:t>nd</a:t>
            </a:r>
            <a:r>
              <a:rPr lang="en-US" dirty="0" smtClean="0"/>
              <a:t> State (S1)      	Qa Qb 	= 0 1</a:t>
            </a:r>
          </a:p>
          <a:p>
            <a:pPr marL="0" indent="0">
              <a:buNone/>
            </a:pPr>
            <a:r>
              <a:rPr lang="en-US" dirty="0" smtClean="0"/>
              <a:t>3</a:t>
            </a:r>
            <a:r>
              <a:rPr lang="en-US" baseline="30000" dirty="0" smtClean="0"/>
              <a:t>rd</a:t>
            </a:r>
            <a:r>
              <a:rPr lang="en-US" dirty="0" smtClean="0"/>
              <a:t> State (S2)	</a:t>
            </a:r>
            <a:r>
              <a:rPr lang="en-US" dirty="0"/>
              <a:t>Qa Qb </a:t>
            </a:r>
            <a:r>
              <a:rPr lang="en-US" dirty="0" smtClean="0"/>
              <a:t>	= </a:t>
            </a:r>
            <a:r>
              <a:rPr lang="en-US" smtClean="0"/>
              <a:t>1 </a:t>
            </a:r>
            <a:r>
              <a:rPr lang="en-US" smtClean="0"/>
              <a:t>0</a:t>
            </a:r>
            <a:endParaRPr lang="en-US" dirty="0"/>
          </a:p>
          <a:p>
            <a:pPr marL="0" indent="0">
              <a:buNone/>
            </a:pPr>
            <a:r>
              <a:rPr lang="en-US" dirty="0" smtClean="0"/>
              <a:t>4</a:t>
            </a:r>
            <a:r>
              <a:rPr lang="en-US" baseline="30000" dirty="0" smtClean="0"/>
              <a:t>th</a:t>
            </a:r>
            <a:r>
              <a:rPr lang="en-US" dirty="0" smtClean="0"/>
              <a:t> State (S3)	Qa Qb 	= 1 1</a:t>
            </a:r>
          </a:p>
          <a:p>
            <a:pPr marL="0" indent="0">
              <a:buNone/>
            </a:pPr>
            <a:r>
              <a:rPr lang="en-US" dirty="0" smtClean="0"/>
              <a:t>5</a:t>
            </a:r>
            <a:r>
              <a:rPr lang="en-US" baseline="30000" dirty="0" smtClean="0"/>
              <a:t>th</a:t>
            </a:r>
            <a:r>
              <a:rPr lang="en-US" dirty="0" smtClean="0"/>
              <a:t> Sate (S4)	???????	= ?????</a:t>
            </a:r>
            <a:endParaRPr lang="en-US" dirty="0"/>
          </a:p>
        </p:txBody>
      </p:sp>
    </p:spTree>
    <p:extLst>
      <p:ext uri="{BB962C8B-B14F-4D97-AF65-F5344CB8AC3E}">
        <p14:creationId xmlns:p14="http://schemas.microsoft.com/office/powerpoint/2010/main" val="25904176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0"/>
            <a:ext cx="9144000" cy="1219200"/>
          </a:xfrm>
        </p:spPr>
        <p:txBody>
          <a:bodyPr/>
          <a:lstStyle/>
          <a:p>
            <a:r>
              <a:rPr lang="en-US" dirty="0" smtClean="0"/>
              <a:t>Output Variables</a:t>
            </a:r>
          </a:p>
        </p:txBody>
      </p:sp>
      <p:sp>
        <p:nvSpPr>
          <p:cNvPr id="21507" name="Content Placeholder 2"/>
          <p:cNvSpPr>
            <a:spLocks noGrp="1"/>
          </p:cNvSpPr>
          <p:nvPr>
            <p:ph idx="1"/>
          </p:nvPr>
        </p:nvSpPr>
        <p:spPr>
          <a:xfrm>
            <a:off x="4343400" y="1417638"/>
            <a:ext cx="4343400" cy="4830762"/>
          </a:xfrm>
        </p:spPr>
        <p:txBody>
          <a:bodyPr/>
          <a:lstStyle/>
          <a:p>
            <a:pPr marL="0" indent="0">
              <a:buNone/>
            </a:pPr>
            <a:r>
              <a:rPr lang="en-US" dirty="0"/>
              <a:t>Each state “bubble” is </a:t>
            </a:r>
            <a:r>
              <a:rPr lang="en-US" dirty="0" smtClean="0"/>
              <a:t>assigned output variables.</a:t>
            </a:r>
          </a:p>
          <a:p>
            <a:pPr marL="0" indent="0">
              <a:buNone/>
            </a:pPr>
            <a:endParaRPr lang="en-US" dirty="0"/>
          </a:p>
          <a:p>
            <a:pPr marL="0" indent="0">
              <a:buNone/>
            </a:pPr>
            <a:r>
              <a:rPr lang="en-US" dirty="0" smtClean="0"/>
              <a:t>This example has 4 output variables based on what state it is in.</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00D14965-FF7E-4AAD-A943-1D37146BD5A8}" type="slidenum">
              <a:rPr lang="en-US" smtClean="0"/>
              <a:pPr>
                <a:defRPr/>
              </a:pPr>
              <a:t>15</a:t>
            </a:fld>
            <a:endParaRPr lang="en-US" dirty="0"/>
          </a:p>
        </p:txBody>
      </p:sp>
      <p:pic>
        <p:nvPicPr>
          <p:cNvPr id="2050" name="Picture 2" descr="tollbooth gra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59716"/>
            <a:ext cx="3886200" cy="534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130627" y="5976256"/>
            <a:ext cx="1415143" cy="468087"/>
          </a:xfrm>
          <a:prstGeom prst="ellipse">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895404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0"/>
            <a:ext cx="9144000" cy="1219200"/>
          </a:xfrm>
        </p:spPr>
        <p:txBody>
          <a:bodyPr/>
          <a:lstStyle/>
          <a:p>
            <a:r>
              <a:rPr lang="en-US" sz="4000" dirty="0" smtClean="0"/>
              <a:t>State Graphs to</a:t>
            </a:r>
            <a:br>
              <a:rPr lang="en-US" sz="4000" dirty="0" smtClean="0"/>
            </a:br>
            <a:r>
              <a:rPr lang="en-US" sz="4000" dirty="0" smtClean="0"/>
              <a:t>State Transition Tables</a:t>
            </a:r>
          </a:p>
        </p:txBody>
      </p:sp>
      <p:sp>
        <p:nvSpPr>
          <p:cNvPr id="4" name="Slide Number Placeholder 3"/>
          <p:cNvSpPr>
            <a:spLocks noGrp="1"/>
          </p:cNvSpPr>
          <p:nvPr>
            <p:ph type="sldNum" sz="quarter" idx="12"/>
          </p:nvPr>
        </p:nvSpPr>
        <p:spPr/>
        <p:txBody>
          <a:bodyPr/>
          <a:lstStyle/>
          <a:p>
            <a:pPr>
              <a:defRPr/>
            </a:pPr>
            <a:fld id="{00D14965-FF7E-4AAD-A943-1D37146BD5A8}" type="slidenum">
              <a:rPr lang="en-US" smtClean="0"/>
              <a:pPr>
                <a:defRPr/>
              </a:pPr>
              <a:t>16</a:t>
            </a:fld>
            <a:endParaRPr lang="en-US" dirty="0"/>
          </a:p>
        </p:txBody>
      </p:sp>
      <p:pic>
        <p:nvPicPr>
          <p:cNvPr id="3075" name="Picture 3" descr="tollbooth t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359716"/>
            <a:ext cx="3886200" cy="531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tollbooth grap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359716"/>
            <a:ext cx="3886200" cy="534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ight Arrow 2"/>
          <p:cNvSpPr/>
          <p:nvPr/>
        </p:nvSpPr>
        <p:spPr>
          <a:xfrm>
            <a:off x="4267200" y="3505200"/>
            <a:ext cx="457200" cy="527458"/>
          </a:xfrm>
          <a:prstGeom prst="rightArrow">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8268642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0"/>
            <a:ext cx="9144000" cy="1219200"/>
          </a:xfrm>
        </p:spPr>
        <p:txBody>
          <a:bodyPr/>
          <a:lstStyle/>
          <a:p>
            <a:r>
              <a:rPr lang="en-US" dirty="0" smtClean="0"/>
              <a:t>State Transition Tables</a:t>
            </a:r>
          </a:p>
        </p:txBody>
      </p:sp>
      <p:sp>
        <p:nvSpPr>
          <p:cNvPr id="4" name="Slide Number Placeholder 3"/>
          <p:cNvSpPr>
            <a:spLocks noGrp="1"/>
          </p:cNvSpPr>
          <p:nvPr>
            <p:ph type="sldNum" sz="quarter" idx="12"/>
          </p:nvPr>
        </p:nvSpPr>
        <p:spPr/>
        <p:txBody>
          <a:bodyPr/>
          <a:lstStyle/>
          <a:p>
            <a:pPr>
              <a:defRPr/>
            </a:pPr>
            <a:fld id="{00D14965-FF7E-4AAD-A943-1D37146BD5A8}" type="slidenum">
              <a:rPr lang="en-US" smtClean="0"/>
              <a:pPr>
                <a:defRPr/>
              </a:pPr>
              <a:t>17</a:t>
            </a:fld>
            <a:endParaRPr lang="en-US" dirty="0"/>
          </a:p>
        </p:txBody>
      </p:sp>
      <p:sp>
        <p:nvSpPr>
          <p:cNvPr id="7" name="Content Placeholder 2"/>
          <p:cNvSpPr>
            <a:spLocks noGrp="1"/>
          </p:cNvSpPr>
          <p:nvPr>
            <p:ph idx="1"/>
          </p:nvPr>
        </p:nvSpPr>
        <p:spPr>
          <a:xfrm>
            <a:off x="304800" y="1447800"/>
            <a:ext cx="4648200" cy="4830762"/>
          </a:xfrm>
        </p:spPr>
        <p:txBody>
          <a:bodyPr/>
          <a:lstStyle/>
          <a:p>
            <a:pPr marL="0" indent="0">
              <a:buNone/>
            </a:pPr>
            <a:r>
              <a:rPr lang="en-US" dirty="0" smtClean="0"/>
              <a:t>State Transition Tables are then created from the State Graph.</a:t>
            </a:r>
          </a:p>
          <a:p>
            <a:pPr marL="0" indent="0">
              <a:buNone/>
            </a:pPr>
            <a:endParaRPr lang="en-US" dirty="0" smtClean="0"/>
          </a:p>
          <a:p>
            <a:pPr marL="0" indent="0">
              <a:buNone/>
            </a:pPr>
            <a:r>
              <a:rPr lang="en-US" dirty="0" smtClean="0"/>
              <a:t>They describe the Present State (inputs) and the Next State (outputs) associated with each state (S0-S3).</a:t>
            </a:r>
          </a:p>
          <a:p>
            <a:pPr marL="0" indent="0">
              <a:buNone/>
            </a:pPr>
            <a:endParaRPr lang="en-US" dirty="0"/>
          </a:p>
          <a:p>
            <a:pPr marL="0" indent="0">
              <a:buNone/>
            </a:pPr>
            <a:endParaRPr lang="en-US" dirty="0"/>
          </a:p>
          <a:p>
            <a:pPr marL="0" indent="0">
              <a:buNone/>
            </a:pPr>
            <a:endParaRPr lang="en-US" dirty="0"/>
          </a:p>
        </p:txBody>
      </p:sp>
      <p:pic>
        <p:nvPicPr>
          <p:cNvPr id="8" name="Picture 3" descr="tollbooth t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359716"/>
            <a:ext cx="3886200" cy="531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5984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0"/>
            <a:ext cx="9144000" cy="1219200"/>
          </a:xfrm>
        </p:spPr>
        <p:txBody>
          <a:bodyPr/>
          <a:lstStyle/>
          <a:p>
            <a:r>
              <a:rPr lang="en-US" dirty="0" smtClean="0"/>
              <a:t>State Transition Tables</a:t>
            </a:r>
          </a:p>
        </p:txBody>
      </p:sp>
      <p:sp>
        <p:nvSpPr>
          <p:cNvPr id="4" name="Slide Number Placeholder 3"/>
          <p:cNvSpPr>
            <a:spLocks noGrp="1"/>
          </p:cNvSpPr>
          <p:nvPr>
            <p:ph type="sldNum" sz="quarter" idx="12"/>
          </p:nvPr>
        </p:nvSpPr>
        <p:spPr/>
        <p:txBody>
          <a:bodyPr/>
          <a:lstStyle/>
          <a:p>
            <a:pPr>
              <a:defRPr/>
            </a:pPr>
            <a:fld id="{00D14965-FF7E-4AAD-A943-1D37146BD5A8}" type="slidenum">
              <a:rPr lang="en-US" smtClean="0"/>
              <a:pPr>
                <a:defRPr/>
              </a:pPr>
              <a:t>18</a:t>
            </a:fld>
            <a:endParaRPr lang="en-US" dirty="0"/>
          </a:p>
        </p:txBody>
      </p:sp>
      <p:sp>
        <p:nvSpPr>
          <p:cNvPr id="7" name="Content Placeholder 2"/>
          <p:cNvSpPr>
            <a:spLocks noGrp="1"/>
          </p:cNvSpPr>
          <p:nvPr>
            <p:ph idx="1"/>
          </p:nvPr>
        </p:nvSpPr>
        <p:spPr>
          <a:xfrm>
            <a:off x="304800" y="1447800"/>
            <a:ext cx="4648200" cy="5229104"/>
          </a:xfrm>
        </p:spPr>
        <p:txBody>
          <a:bodyPr/>
          <a:lstStyle/>
          <a:p>
            <a:pPr marL="0" indent="0">
              <a:buNone/>
            </a:pPr>
            <a:r>
              <a:rPr lang="en-US" sz="2800" dirty="0" smtClean="0"/>
              <a:t>Notice that each state occupies 2 lines on the State Transition Table.</a:t>
            </a:r>
          </a:p>
          <a:p>
            <a:pPr marL="0" indent="0">
              <a:buNone/>
            </a:pPr>
            <a:endParaRPr lang="en-US" sz="900" dirty="0" smtClean="0"/>
          </a:p>
          <a:p>
            <a:pPr marL="0" indent="0">
              <a:buNone/>
            </a:pPr>
            <a:r>
              <a:rPr lang="en-US" sz="2800" dirty="0" smtClean="0"/>
              <a:t>That is </a:t>
            </a:r>
            <a:r>
              <a:rPr lang="en-US" sz="2800" smtClean="0"/>
              <a:t>because (in this example) </a:t>
            </a:r>
            <a:r>
              <a:rPr lang="en-US" sz="2800" dirty="0" smtClean="0"/>
              <a:t>each transition is triggered by only one of </a:t>
            </a:r>
            <a:r>
              <a:rPr lang="en-US" sz="2800" smtClean="0"/>
              <a:t>4 possible inputs </a:t>
            </a:r>
            <a:r>
              <a:rPr lang="en-US" sz="2800" dirty="0" smtClean="0"/>
              <a:t>at any time.</a:t>
            </a:r>
          </a:p>
          <a:p>
            <a:pPr marL="0" indent="0">
              <a:buNone/>
            </a:pPr>
            <a:endParaRPr lang="en-US" sz="800" dirty="0" smtClean="0"/>
          </a:p>
          <a:p>
            <a:pPr marL="0" indent="0">
              <a:buNone/>
            </a:pPr>
            <a:r>
              <a:rPr lang="en-US" sz="1800" dirty="0" smtClean="0"/>
              <a:t>For:</a:t>
            </a:r>
            <a:r>
              <a:rPr lang="en-US" sz="1800" smtClean="0"/>
              <a:t>	Input </a:t>
            </a:r>
            <a:r>
              <a:rPr lang="en-US" sz="1800" dirty="0" smtClean="0"/>
              <a:t>that causes transition:</a:t>
            </a:r>
          </a:p>
          <a:p>
            <a:pPr marL="0" indent="0">
              <a:buNone/>
            </a:pPr>
            <a:r>
              <a:rPr lang="en-US" sz="1800" dirty="0" smtClean="0"/>
              <a:t>S0</a:t>
            </a:r>
            <a:r>
              <a:rPr lang="en-US" sz="1800" dirty="0"/>
              <a:t>	OS = 0 	;OS = 1 </a:t>
            </a:r>
          </a:p>
          <a:p>
            <a:pPr marL="0" indent="0">
              <a:buNone/>
            </a:pPr>
            <a:r>
              <a:rPr lang="en-US" sz="1800" dirty="0"/>
              <a:t>S1	OL = 0 	;OS = 1</a:t>
            </a:r>
          </a:p>
          <a:p>
            <a:pPr marL="0" indent="0">
              <a:buNone/>
            </a:pPr>
            <a:r>
              <a:rPr lang="en-US" sz="1800" dirty="0" smtClean="0"/>
              <a:t>S2	CS </a:t>
            </a:r>
            <a:r>
              <a:rPr lang="en-US" sz="1800" dirty="0"/>
              <a:t>= 0 </a:t>
            </a:r>
            <a:r>
              <a:rPr lang="en-US" sz="1800" dirty="0" smtClean="0"/>
              <a:t> 	;CS </a:t>
            </a:r>
            <a:r>
              <a:rPr lang="en-US" sz="1800" dirty="0"/>
              <a:t>=</a:t>
            </a:r>
            <a:r>
              <a:rPr lang="en-US" sz="1800" dirty="0" smtClean="0"/>
              <a:t>1 </a:t>
            </a:r>
            <a:endParaRPr lang="en-US" sz="1800" dirty="0"/>
          </a:p>
          <a:p>
            <a:pPr marL="0" indent="0">
              <a:buNone/>
            </a:pPr>
            <a:r>
              <a:rPr lang="en-US" sz="1800" dirty="0" smtClean="0"/>
              <a:t>S3	CL </a:t>
            </a:r>
            <a:r>
              <a:rPr lang="en-US" sz="1800" dirty="0"/>
              <a:t>= 0 </a:t>
            </a:r>
            <a:r>
              <a:rPr lang="en-US" sz="1800" dirty="0" smtClean="0"/>
              <a:t> 	;CL </a:t>
            </a:r>
            <a:r>
              <a:rPr lang="en-US" sz="1800" dirty="0"/>
              <a:t>= </a:t>
            </a:r>
            <a:r>
              <a:rPr lang="en-US" sz="1800" dirty="0" smtClean="0"/>
              <a:t>1 </a:t>
            </a:r>
          </a:p>
          <a:p>
            <a:pPr marL="0" indent="0">
              <a:buNone/>
            </a:pPr>
            <a:endParaRPr lang="en-US" sz="1800" dirty="0" smtClean="0"/>
          </a:p>
          <a:p>
            <a:pPr marL="0" indent="0">
              <a:buNone/>
            </a:pPr>
            <a:endParaRPr lang="en-US" sz="1800" dirty="0" smtClean="0"/>
          </a:p>
          <a:p>
            <a:pPr marL="0" indent="0">
              <a:buNone/>
            </a:pPr>
            <a:endParaRPr lang="en-US" sz="1800" dirty="0"/>
          </a:p>
          <a:p>
            <a:pPr marL="0" indent="0">
              <a:buNone/>
            </a:pPr>
            <a:endParaRPr lang="en-US" dirty="0"/>
          </a:p>
          <a:p>
            <a:pPr marL="0" indent="0">
              <a:buNone/>
            </a:pPr>
            <a:endParaRPr lang="en-US" dirty="0"/>
          </a:p>
          <a:p>
            <a:pPr marL="0" indent="0">
              <a:buNone/>
            </a:pPr>
            <a:endParaRPr lang="en-US" dirty="0"/>
          </a:p>
        </p:txBody>
      </p:sp>
      <p:pic>
        <p:nvPicPr>
          <p:cNvPr id="8" name="Picture 3" descr="tollbooth t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359716"/>
            <a:ext cx="3886200" cy="531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2523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0"/>
            <a:ext cx="9144000" cy="1219200"/>
          </a:xfrm>
        </p:spPr>
        <p:txBody>
          <a:bodyPr/>
          <a:lstStyle/>
          <a:p>
            <a:r>
              <a:rPr lang="en-US" dirty="0" smtClean="0"/>
              <a:t>State Transition Tables</a:t>
            </a:r>
          </a:p>
        </p:txBody>
      </p:sp>
      <p:sp>
        <p:nvSpPr>
          <p:cNvPr id="4" name="Slide Number Placeholder 3"/>
          <p:cNvSpPr>
            <a:spLocks noGrp="1"/>
          </p:cNvSpPr>
          <p:nvPr>
            <p:ph type="sldNum" sz="quarter" idx="12"/>
          </p:nvPr>
        </p:nvSpPr>
        <p:spPr/>
        <p:txBody>
          <a:bodyPr/>
          <a:lstStyle/>
          <a:p>
            <a:pPr>
              <a:defRPr/>
            </a:pPr>
            <a:fld id="{00D14965-FF7E-4AAD-A943-1D37146BD5A8}" type="slidenum">
              <a:rPr lang="en-US" smtClean="0"/>
              <a:pPr>
                <a:defRPr/>
              </a:pPr>
              <a:t>19</a:t>
            </a:fld>
            <a:endParaRPr lang="en-US" dirty="0"/>
          </a:p>
        </p:txBody>
      </p:sp>
      <p:sp>
        <p:nvSpPr>
          <p:cNvPr id="7" name="Content Placeholder 2"/>
          <p:cNvSpPr>
            <a:spLocks noGrp="1"/>
          </p:cNvSpPr>
          <p:nvPr>
            <p:ph idx="1"/>
          </p:nvPr>
        </p:nvSpPr>
        <p:spPr>
          <a:xfrm>
            <a:off x="304800" y="1447800"/>
            <a:ext cx="4419600" cy="5229104"/>
          </a:xfrm>
        </p:spPr>
        <p:txBody>
          <a:bodyPr/>
          <a:lstStyle/>
          <a:p>
            <a:pPr marL="0" indent="0">
              <a:buNone/>
            </a:pPr>
            <a:r>
              <a:rPr lang="en-US" sz="2800" dirty="0" smtClean="0"/>
              <a:t>In a state machine, the Next State is actually the output from the Memory flip-flops (Qa* Qb*) when an input is changed.</a:t>
            </a:r>
          </a:p>
          <a:p>
            <a:pPr marL="0" indent="0">
              <a:buNone/>
            </a:pPr>
            <a:endParaRPr lang="en-US" sz="2800" dirty="0"/>
          </a:p>
          <a:p>
            <a:pPr marL="0" indent="0">
              <a:buNone/>
            </a:pPr>
            <a:r>
              <a:rPr lang="en-US" sz="1800" dirty="0"/>
              <a:t>Qa* = Da for the next state</a:t>
            </a:r>
          </a:p>
          <a:p>
            <a:pPr marL="0" indent="0">
              <a:buNone/>
            </a:pPr>
            <a:r>
              <a:rPr lang="en-US" sz="1800" dirty="0"/>
              <a:t>on one flip-flop and</a:t>
            </a:r>
          </a:p>
          <a:p>
            <a:pPr marL="0" indent="0">
              <a:buNone/>
            </a:pPr>
            <a:r>
              <a:rPr lang="en-US" sz="1800" dirty="0"/>
              <a:t>Qb* = Db for the next state</a:t>
            </a:r>
          </a:p>
          <a:p>
            <a:pPr marL="0" indent="0">
              <a:buNone/>
            </a:pPr>
            <a:r>
              <a:rPr lang="en-US" sz="1800" dirty="0"/>
              <a:t>on the other flip-flop</a:t>
            </a:r>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a:p>
          <a:p>
            <a:pPr marL="0" indent="0">
              <a:buNone/>
            </a:pPr>
            <a:endParaRPr lang="en-US" dirty="0"/>
          </a:p>
          <a:p>
            <a:pPr marL="0" indent="0">
              <a:buNone/>
            </a:pPr>
            <a:endParaRPr lang="en-US" dirty="0"/>
          </a:p>
          <a:p>
            <a:pPr marL="0" indent="0">
              <a:buNone/>
            </a:pPr>
            <a:endParaRPr lang="en-US" dirty="0"/>
          </a:p>
        </p:txBody>
      </p:sp>
      <p:pic>
        <p:nvPicPr>
          <p:cNvPr id="8" name="Picture 3" descr="tollbooth t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359716"/>
            <a:ext cx="3886200" cy="531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400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0"/>
            <a:ext cx="9144000" cy="1219200"/>
          </a:xfrm>
        </p:spPr>
        <p:txBody>
          <a:bodyPr/>
          <a:lstStyle/>
          <a:p>
            <a:r>
              <a:rPr lang="en-US" dirty="0" smtClean="0"/>
              <a:t>State Transition Tables</a:t>
            </a:r>
          </a:p>
        </p:txBody>
      </p:sp>
      <p:sp>
        <p:nvSpPr>
          <p:cNvPr id="7" name="Content Placeholder 2"/>
          <p:cNvSpPr>
            <a:spLocks noGrp="1"/>
          </p:cNvSpPr>
          <p:nvPr>
            <p:ph idx="1"/>
          </p:nvPr>
        </p:nvSpPr>
        <p:spPr>
          <a:xfrm>
            <a:off x="381000" y="1447800"/>
            <a:ext cx="8305800" cy="5229104"/>
          </a:xfrm>
        </p:spPr>
        <p:txBody>
          <a:bodyPr/>
          <a:lstStyle/>
          <a:p>
            <a:pPr marL="0" indent="0">
              <a:buNone/>
            </a:pPr>
            <a:r>
              <a:rPr lang="en-US" sz="2400" dirty="0" smtClean="0"/>
              <a:t>The outputs from the Memory flip-flops are linked to the Input Combinational Logic.</a:t>
            </a:r>
          </a:p>
          <a:p>
            <a:pPr marL="0" indent="0">
              <a:buNone/>
            </a:pPr>
            <a:endParaRPr lang="en-US" sz="800" dirty="0" smtClean="0"/>
          </a:p>
          <a:p>
            <a:pPr marL="0" indent="0">
              <a:buNone/>
            </a:pPr>
            <a:r>
              <a:rPr lang="en-US" sz="2400" dirty="0" smtClean="0"/>
              <a:t>That way a transition is made on the next clock signal to the next state.</a:t>
            </a:r>
          </a:p>
          <a:p>
            <a:pPr marL="0" indent="0">
              <a:buNone/>
            </a:pPr>
            <a:endParaRPr lang="en-US" sz="800" dirty="0" smtClean="0"/>
          </a:p>
          <a:p>
            <a:pPr marL="0" indent="0">
              <a:buNone/>
            </a:pPr>
            <a:endParaRPr lang="en-US" sz="800" dirty="0" smtClean="0"/>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a:p>
          <a:p>
            <a:pPr marL="0" indent="0">
              <a:buNone/>
            </a:pPr>
            <a:endParaRPr lang="en-US" dirty="0"/>
          </a:p>
          <a:p>
            <a:pPr marL="0" indent="0">
              <a:buNone/>
            </a:pPr>
            <a:endParaRPr lang="en-US" dirty="0"/>
          </a:p>
          <a:p>
            <a:pPr marL="0" indent="0">
              <a:buNone/>
            </a:pPr>
            <a:endParaRPr lang="en-US" dirty="0"/>
          </a:p>
        </p:txBody>
      </p:sp>
      <p:sp>
        <p:nvSpPr>
          <p:cNvPr id="2" name="Rectangle 1"/>
          <p:cNvSpPr/>
          <p:nvPr/>
        </p:nvSpPr>
        <p:spPr>
          <a:xfrm>
            <a:off x="5729287" y="2971800"/>
            <a:ext cx="3140075" cy="1200329"/>
          </a:xfrm>
          <a:prstGeom prst="rect">
            <a:avLst/>
          </a:prstGeom>
        </p:spPr>
        <p:txBody>
          <a:bodyPr wrap="square">
            <a:spAutoFit/>
          </a:bodyPr>
          <a:lstStyle/>
          <a:p>
            <a:pPr marL="0" indent="0">
              <a:buNone/>
            </a:pPr>
            <a:r>
              <a:rPr lang="en-US" dirty="0"/>
              <a:t>Qa* = Da for the next state</a:t>
            </a:r>
          </a:p>
          <a:p>
            <a:pPr marL="0" indent="0">
              <a:buNone/>
            </a:pPr>
            <a:r>
              <a:rPr lang="en-US" dirty="0"/>
              <a:t>on one flip-flop and</a:t>
            </a:r>
          </a:p>
          <a:p>
            <a:pPr marL="0" indent="0">
              <a:buNone/>
            </a:pPr>
            <a:r>
              <a:rPr lang="en-US" dirty="0"/>
              <a:t>Qb* = Db for the next state</a:t>
            </a:r>
          </a:p>
          <a:p>
            <a:pPr marL="0" indent="0">
              <a:buNone/>
            </a:pPr>
            <a:r>
              <a:rPr lang="en-US" dirty="0"/>
              <a:t>on the other flip-flop</a:t>
            </a:r>
          </a:p>
        </p:txBody>
      </p:sp>
      <p:sp>
        <p:nvSpPr>
          <p:cNvPr id="40" name="Slide Number Placeholder 2"/>
          <p:cNvSpPr>
            <a:spLocks noGrp="1"/>
          </p:cNvSpPr>
          <p:nvPr>
            <p:ph type="sldNum" sz="quarter" idx="12"/>
          </p:nvPr>
        </p:nvSpPr>
        <p:spPr>
          <a:xfrm>
            <a:off x="6553200" y="6245225"/>
            <a:ext cx="2133600" cy="476250"/>
          </a:xfrm>
        </p:spPr>
        <p:txBody>
          <a:bodyPr/>
          <a:lstStyle/>
          <a:p>
            <a:pPr>
              <a:defRPr/>
            </a:pPr>
            <a:fld id="{2141DCFB-81EB-4DAC-8807-33DCFE200D1B}" type="slidenum">
              <a:rPr lang="en-US" smtClean="0"/>
              <a:pPr>
                <a:defRPr/>
              </a:pPr>
              <a:t>20</a:t>
            </a:fld>
            <a:endParaRPr lang="en-US" dirty="0"/>
          </a:p>
        </p:txBody>
      </p:sp>
      <p:sp>
        <p:nvSpPr>
          <p:cNvPr id="41" name="Rectangle 40"/>
          <p:cNvSpPr/>
          <p:nvPr/>
        </p:nvSpPr>
        <p:spPr>
          <a:xfrm>
            <a:off x="1844675" y="4618038"/>
            <a:ext cx="914400"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600" dirty="0">
                <a:solidFill>
                  <a:srgbClr val="0000FF"/>
                </a:solidFill>
              </a:rPr>
              <a:t>Input</a:t>
            </a:r>
          </a:p>
          <a:p>
            <a:pPr algn="ctr">
              <a:defRPr/>
            </a:pPr>
            <a:r>
              <a:rPr lang="en-US" sz="1600" dirty="0">
                <a:solidFill>
                  <a:srgbClr val="0000FF"/>
                </a:solidFill>
              </a:rPr>
              <a:t>Combo</a:t>
            </a:r>
          </a:p>
          <a:p>
            <a:pPr algn="ctr">
              <a:defRPr/>
            </a:pPr>
            <a:r>
              <a:rPr lang="en-US" sz="1600" dirty="0">
                <a:solidFill>
                  <a:srgbClr val="0000FF"/>
                </a:solidFill>
              </a:rPr>
              <a:t>Logic</a:t>
            </a:r>
          </a:p>
        </p:txBody>
      </p:sp>
      <p:sp>
        <p:nvSpPr>
          <p:cNvPr id="42" name="Rectangle 41"/>
          <p:cNvSpPr/>
          <p:nvPr/>
        </p:nvSpPr>
        <p:spPr>
          <a:xfrm>
            <a:off x="3946525" y="4618038"/>
            <a:ext cx="1096963"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solidFill>
                  <a:srgbClr val="0000FF"/>
                </a:solidFill>
              </a:rPr>
              <a:t>Memory</a:t>
            </a:r>
          </a:p>
          <a:p>
            <a:pPr algn="ctr">
              <a:defRPr/>
            </a:pPr>
            <a:r>
              <a:rPr lang="en-US" sz="1400" dirty="0">
                <a:solidFill>
                  <a:srgbClr val="0000FF"/>
                </a:solidFill>
              </a:rPr>
              <a:t>Flip-Flops</a:t>
            </a:r>
          </a:p>
        </p:txBody>
      </p:sp>
      <p:sp>
        <p:nvSpPr>
          <p:cNvPr id="43" name="Rectangle 42"/>
          <p:cNvSpPr/>
          <p:nvPr/>
        </p:nvSpPr>
        <p:spPr>
          <a:xfrm>
            <a:off x="6229350" y="4618038"/>
            <a:ext cx="914400" cy="114300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600" dirty="0">
                <a:solidFill>
                  <a:srgbClr val="0000FF"/>
                </a:solidFill>
              </a:rPr>
              <a:t>Output</a:t>
            </a:r>
          </a:p>
          <a:p>
            <a:pPr algn="ctr">
              <a:defRPr/>
            </a:pPr>
            <a:r>
              <a:rPr lang="en-US" sz="1600" dirty="0">
                <a:solidFill>
                  <a:srgbClr val="0000FF"/>
                </a:solidFill>
              </a:rPr>
              <a:t>Combo Logic</a:t>
            </a:r>
          </a:p>
        </p:txBody>
      </p:sp>
      <p:grpSp>
        <p:nvGrpSpPr>
          <p:cNvPr id="44" name="Group 82"/>
          <p:cNvGrpSpPr>
            <a:grpSpLocks/>
          </p:cNvGrpSpPr>
          <p:nvPr/>
        </p:nvGrpSpPr>
        <p:grpSpPr bwMode="auto">
          <a:xfrm>
            <a:off x="5051425" y="4794250"/>
            <a:ext cx="1189038" cy="723900"/>
            <a:chOff x="2819400" y="2321983"/>
            <a:chExt cx="914400" cy="723900"/>
          </a:xfrm>
        </p:grpSpPr>
        <p:cxnSp>
          <p:nvCxnSpPr>
            <p:cNvPr id="45" name="Straight Arrow Connector 44"/>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3127629" y="2512483"/>
              <a:ext cx="520713"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48" name="Straight Arrow Connector 47"/>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grpSp>
        <p:nvGrpSpPr>
          <p:cNvPr id="49" name="Group 88"/>
          <p:cNvGrpSpPr>
            <a:grpSpLocks/>
          </p:cNvGrpSpPr>
          <p:nvPr/>
        </p:nvGrpSpPr>
        <p:grpSpPr bwMode="auto">
          <a:xfrm>
            <a:off x="7146925" y="4794250"/>
            <a:ext cx="914400" cy="723900"/>
            <a:chOff x="2819400" y="2321983"/>
            <a:chExt cx="914400" cy="723900"/>
          </a:xfrm>
        </p:grpSpPr>
        <p:cxnSp>
          <p:nvCxnSpPr>
            <p:cNvPr id="50" name="Straight Arrow Connector 49"/>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972555" y="2512483"/>
              <a:ext cx="677108"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53" name="Straight Arrow Connector 52"/>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sp>
        <p:nvSpPr>
          <p:cNvPr id="54" name="Freeform 53"/>
          <p:cNvSpPr/>
          <p:nvPr/>
        </p:nvSpPr>
        <p:spPr>
          <a:xfrm flipV="1">
            <a:off x="1219200" y="3886200"/>
            <a:ext cx="4206875" cy="1050925"/>
          </a:xfrm>
          <a:custGeom>
            <a:avLst/>
            <a:gdLst>
              <a:gd name="connsiteX0" fmla="*/ 3962400 w 3962400"/>
              <a:gd name="connsiteY0" fmla="*/ 0 h 800100"/>
              <a:gd name="connsiteX1" fmla="*/ 3962400 w 3962400"/>
              <a:gd name="connsiteY1" fmla="*/ 800100 h 800100"/>
              <a:gd name="connsiteX2" fmla="*/ 0 w 3962400"/>
              <a:gd name="connsiteY2" fmla="*/ 800100 h 800100"/>
              <a:gd name="connsiteX3" fmla="*/ 9525 w 3962400"/>
              <a:gd name="connsiteY3" fmla="*/ 0 h 800100"/>
              <a:gd name="connsiteX4" fmla="*/ 571500 w 3962400"/>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00" h="800100">
                <a:moveTo>
                  <a:pt x="3962400" y="0"/>
                </a:moveTo>
                <a:lnTo>
                  <a:pt x="3962400" y="800100"/>
                </a:lnTo>
                <a:lnTo>
                  <a:pt x="0" y="800100"/>
                </a:lnTo>
                <a:lnTo>
                  <a:pt x="9525" y="0"/>
                </a:lnTo>
                <a:lnTo>
                  <a:pt x="571500" y="0"/>
                </a:lnTo>
              </a:path>
            </a:pathLst>
          </a:cu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dirty="0"/>
          </a:p>
        </p:txBody>
      </p:sp>
      <p:sp>
        <p:nvSpPr>
          <p:cNvPr id="55" name="TextBox 99"/>
          <p:cNvSpPr txBox="1">
            <a:spLocks noChangeArrowheads="1"/>
          </p:cNvSpPr>
          <p:nvPr/>
        </p:nvSpPr>
        <p:spPr bwMode="auto">
          <a:xfrm>
            <a:off x="0" y="5176838"/>
            <a:ext cx="8826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Input(s)</a:t>
            </a:r>
          </a:p>
        </p:txBody>
      </p:sp>
      <p:sp>
        <p:nvSpPr>
          <p:cNvPr id="56" name="TextBox 103"/>
          <p:cNvSpPr txBox="1">
            <a:spLocks noChangeArrowheads="1"/>
          </p:cNvSpPr>
          <p:nvPr/>
        </p:nvSpPr>
        <p:spPr bwMode="auto">
          <a:xfrm>
            <a:off x="8089900" y="5024438"/>
            <a:ext cx="10429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Output(s)</a:t>
            </a:r>
          </a:p>
        </p:txBody>
      </p:sp>
      <p:sp>
        <p:nvSpPr>
          <p:cNvPr id="57" name="Freeform 56"/>
          <p:cNvSpPr/>
          <p:nvPr/>
        </p:nvSpPr>
        <p:spPr>
          <a:xfrm flipV="1">
            <a:off x="1447800" y="4054475"/>
            <a:ext cx="3829050" cy="730250"/>
          </a:xfrm>
          <a:custGeom>
            <a:avLst/>
            <a:gdLst>
              <a:gd name="connsiteX0" fmla="*/ 3524250 w 3524250"/>
              <a:gd name="connsiteY0" fmla="*/ 0 h 438150"/>
              <a:gd name="connsiteX1" fmla="*/ 3524250 w 3524250"/>
              <a:gd name="connsiteY1" fmla="*/ 438150 h 438150"/>
              <a:gd name="connsiteX2" fmla="*/ 0 w 3524250"/>
              <a:gd name="connsiteY2" fmla="*/ 438150 h 438150"/>
              <a:gd name="connsiteX3" fmla="*/ 9525 w 3524250"/>
              <a:gd name="connsiteY3" fmla="*/ 0 h 438150"/>
              <a:gd name="connsiteX4" fmla="*/ 352425 w 3524250"/>
              <a:gd name="connsiteY4" fmla="*/ 0 h 43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0" h="438150">
                <a:moveTo>
                  <a:pt x="3524250" y="0"/>
                </a:moveTo>
                <a:lnTo>
                  <a:pt x="3524250" y="438150"/>
                </a:lnTo>
                <a:lnTo>
                  <a:pt x="0" y="438150"/>
                </a:lnTo>
                <a:lnTo>
                  <a:pt x="9525" y="0"/>
                </a:lnTo>
                <a:lnTo>
                  <a:pt x="352425" y="0"/>
                </a:lnTo>
              </a:path>
            </a:pathLst>
          </a:cu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dirty="0"/>
          </a:p>
        </p:txBody>
      </p:sp>
      <p:grpSp>
        <p:nvGrpSpPr>
          <p:cNvPr id="58" name="Group 88"/>
          <p:cNvGrpSpPr>
            <a:grpSpLocks/>
          </p:cNvGrpSpPr>
          <p:nvPr/>
        </p:nvGrpSpPr>
        <p:grpSpPr bwMode="auto">
          <a:xfrm>
            <a:off x="914400" y="5121275"/>
            <a:ext cx="914400" cy="571500"/>
            <a:chOff x="2819400" y="2474383"/>
            <a:chExt cx="914400" cy="571500"/>
          </a:xfrm>
        </p:grpSpPr>
        <p:cxnSp>
          <p:nvCxnSpPr>
            <p:cNvPr id="59" name="Straight Arrow Connector 58"/>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2972555" y="2512483"/>
              <a:ext cx="677108"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61" name="Straight Arrow Connector 60"/>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grpSp>
        <p:nvGrpSpPr>
          <p:cNvPr id="62" name="Group 36"/>
          <p:cNvGrpSpPr>
            <a:grpSpLocks/>
          </p:cNvGrpSpPr>
          <p:nvPr/>
        </p:nvGrpSpPr>
        <p:grpSpPr bwMode="auto">
          <a:xfrm>
            <a:off x="2743200" y="4794250"/>
            <a:ext cx="1201738" cy="723900"/>
            <a:chOff x="2895600" y="2698750"/>
            <a:chExt cx="1201738" cy="723900"/>
          </a:xfrm>
        </p:grpSpPr>
        <p:grpSp>
          <p:nvGrpSpPr>
            <p:cNvPr id="63" name="Group 76"/>
            <p:cNvGrpSpPr>
              <a:grpSpLocks/>
            </p:cNvGrpSpPr>
            <p:nvPr/>
          </p:nvGrpSpPr>
          <p:grpSpPr bwMode="auto">
            <a:xfrm>
              <a:off x="2908300" y="2698750"/>
              <a:ext cx="1189038" cy="723900"/>
              <a:chOff x="2819400" y="2321983"/>
              <a:chExt cx="914400" cy="723900"/>
            </a:xfrm>
          </p:grpSpPr>
          <p:cxnSp>
            <p:nvCxnSpPr>
              <p:cNvPr id="65" name="Straight Arrow Connector 64"/>
              <p:cNvCxnSpPr/>
              <p:nvPr/>
            </p:nvCxnSpPr>
            <p:spPr>
              <a:xfrm flipV="1">
                <a:off x="2819400" y="23219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V="1">
                <a:off x="2819400" y="24743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3127629" y="2512483"/>
                <a:ext cx="520713" cy="533400"/>
              </a:xfrm>
              <a:prstGeom prst="rect">
                <a:avLst/>
              </a:prstGeom>
              <a:noFill/>
              <a:ln>
                <a:noFill/>
                <a:tailEnd type="stealth" w="lg" len="lg"/>
              </a:ln>
            </p:spPr>
            <p:txBody>
              <a:bodyPr vert="vert">
                <a:spAutoFit/>
              </a:bodyPr>
              <a:lstStyle/>
              <a:p>
                <a:pPr>
                  <a:defRPr/>
                </a:pPr>
                <a:endParaRPr lang="en-US" sz="3200" dirty="0">
                  <a:solidFill>
                    <a:srgbClr val="FF0000"/>
                  </a:solidFill>
                </a:endParaRPr>
              </a:p>
            </p:txBody>
          </p:sp>
          <p:cxnSp>
            <p:nvCxnSpPr>
              <p:cNvPr id="68" name="Straight Arrow Connector 67"/>
              <p:cNvCxnSpPr/>
              <p:nvPr/>
            </p:nvCxnSpPr>
            <p:spPr>
              <a:xfrm flipV="1">
                <a:off x="2819400" y="2944283"/>
                <a:ext cx="91440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cxnSp>
          <p:nvCxnSpPr>
            <p:cNvPr id="64" name="Straight Arrow Connector 63"/>
            <p:cNvCxnSpPr/>
            <p:nvPr/>
          </p:nvCxnSpPr>
          <p:spPr>
            <a:xfrm flipV="1">
              <a:off x="2895600" y="3321050"/>
              <a:ext cx="1189038"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grpSp>
      <p:sp>
        <p:nvSpPr>
          <p:cNvPr id="69" name="Freeform 68"/>
          <p:cNvSpPr/>
          <p:nvPr/>
        </p:nvSpPr>
        <p:spPr>
          <a:xfrm>
            <a:off x="2900363" y="5572125"/>
            <a:ext cx="1030287" cy="976313"/>
          </a:xfrm>
          <a:custGeom>
            <a:avLst/>
            <a:gdLst>
              <a:gd name="connsiteX0" fmla="*/ 3011213 w 3011213"/>
              <a:gd name="connsiteY0" fmla="*/ 0 h 977462"/>
              <a:gd name="connsiteX1" fmla="*/ 2585544 w 3011213"/>
              <a:gd name="connsiteY1" fmla="*/ 0 h 977462"/>
              <a:gd name="connsiteX2" fmla="*/ 2585544 w 3011213"/>
              <a:gd name="connsiteY2" fmla="*/ 977462 h 977462"/>
              <a:gd name="connsiteX3" fmla="*/ 0 w 3011213"/>
              <a:gd name="connsiteY3" fmla="*/ 977462 h 977462"/>
              <a:gd name="connsiteX0" fmla="*/ 1030013 w 1030013"/>
              <a:gd name="connsiteY0" fmla="*/ 0 h 977462"/>
              <a:gd name="connsiteX1" fmla="*/ 604344 w 1030013"/>
              <a:gd name="connsiteY1" fmla="*/ 0 h 977462"/>
              <a:gd name="connsiteX2" fmla="*/ 604344 w 1030013"/>
              <a:gd name="connsiteY2" fmla="*/ 977462 h 977462"/>
              <a:gd name="connsiteX3" fmla="*/ 0 w 1030013"/>
              <a:gd name="connsiteY3" fmla="*/ 977462 h 977462"/>
            </a:gdLst>
            <a:ahLst/>
            <a:cxnLst>
              <a:cxn ang="0">
                <a:pos x="connsiteX0" y="connsiteY0"/>
              </a:cxn>
              <a:cxn ang="0">
                <a:pos x="connsiteX1" y="connsiteY1"/>
              </a:cxn>
              <a:cxn ang="0">
                <a:pos x="connsiteX2" y="connsiteY2"/>
              </a:cxn>
              <a:cxn ang="0">
                <a:pos x="connsiteX3" y="connsiteY3"/>
              </a:cxn>
            </a:cxnLst>
            <a:rect l="l" t="t" r="r" b="b"/>
            <a:pathLst>
              <a:path w="1030013" h="977462">
                <a:moveTo>
                  <a:pt x="1030013" y="0"/>
                </a:moveTo>
                <a:lnTo>
                  <a:pt x="604344" y="0"/>
                </a:lnTo>
                <a:lnTo>
                  <a:pt x="604344" y="977462"/>
                </a:lnTo>
                <a:lnTo>
                  <a:pt x="0" y="977462"/>
                </a:lnTo>
              </a:path>
            </a:pathLst>
          </a:custGeom>
          <a:ln w="12700">
            <a:solidFill>
              <a:srgbClr val="FF0000"/>
            </a:solidFill>
            <a:headEnd type="stealth" w="lg" len="lg"/>
            <a:tailEnd type="oval"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70" name="TextBox 115"/>
          <p:cNvSpPr txBox="1">
            <a:spLocks noChangeArrowheads="1"/>
          </p:cNvSpPr>
          <p:nvPr/>
        </p:nvSpPr>
        <p:spPr bwMode="auto">
          <a:xfrm>
            <a:off x="2209800" y="6370638"/>
            <a:ext cx="695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t>Clock</a:t>
            </a:r>
          </a:p>
        </p:txBody>
      </p:sp>
    </p:spTree>
    <p:extLst>
      <p:ext uri="{BB962C8B-B14F-4D97-AF65-F5344CB8AC3E}">
        <p14:creationId xmlns:p14="http://schemas.microsoft.com/office/powerpoint/2010/main" val="27473942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0"/>
            <a:ext cx="9144000" cy="1219200"/>
          </a:xfrm>
        </p:spPr>
        <p:txBody>
          <a:bodyPr/>
          <a:lstStyle/>
          <a:p>
            <a:r>
              <a:rPr lang="en-US" dirty="0" smtClean="0"/>
              <a:t>Design Equations</a:t>
            </a:r>
          </a:p>
        </p:txBody>
      </p:sp>
      <p:sp>
        <p:nvSpPr>
          <p:cNvPr id="4" name="Slide Number Placeholder 3"/>
          <p:cNvSpPr>
            <a:spLocks noGrp="1"/>
          </p:cNvSpPr>
          <p:nvPr>
            <p:ph type="sldNum" sz="quarter" idx="12"/>
          </p:nvPr>
        </p:nvSpPr>
        <p:spPr/>
        <p:txBody>
          <a:bodyPr/>
          <a:lstStyle/>
          <a:p>
            <a:pPr>
              <a:defRPr/>
            </a:pPr>
            <a:fld id="{00D14965-FF7E-4AAD-A943-1D37146BD5A8}" type="slidenum">
              <a:rPr lang="en-US" smtClean="0"/>
              <a:pPr>
                <a:defRPr/>
              </a:pPr>
              <a:t>21</a:t>
            </a:fld>
            <a:endParaRPr lang="en-US" dirty="0"/>
          </a:p>
        </p:txBody>
      </p:sp>
      <p:sp>
        <p:nvSpPr>
          <p:cNvPr id="7" name="Content Placeholder 2"/>
          <p:cNvSpPr>
            <a:spLocks noGrp="1"/>
          </p:cNvSpPr>
          <p:nvPr>
            <p:ph idx="1"/>
          </p:nvPr>
        </p:nvSpPr>
        <p:spPr>
          <a:xfrm>
            <a:off x="304800" y="1295400"/>
            <a:ext cx="4648200" cy="5229104"/>
          </a:xfrm>
        </p:spPr>
        <p:txBody>
          <a:bodyPr/>
          <a:lstStyle/>
          <a:p>
            <a:pPr marL="0" indent="0">
              <a:buNone/>
            </a:pPr>
            <a:r>
              <a:rPr lang="en-US" sz="2400" dirty="0" smtClean="0"/>
              <a:t>From the State Transition Table you can now determine </a:t>
            </a:r>
            <a:r>
              <a:rPr lang="en-US" sz="2400" smtClean="0"/>
              <a:t>the un-simplified </a:t>
            </a:r>
            <a:r>
              <a:rPr lang="en-US" sz="2400" dirty="0" smtClean="0"/>
              <a:t>expressions for the:</a:t>
            </a:r>
          </a:p>
          <a:p>
            <a:pPr marL="0" indent="0">
              <a:buNone/>
            </a:pPr>
            <a:endParaRPr lang="en-US" sz="1000" dirty="0" smtClean="0"/>
          </a:p>
          <a:p>
            <a:pPr marL="0" indent="0">
              <a:buNone/>
            </a:pPr>
            <a:r>
              <a:rPr lang="en-US" sz="2400" b="1" dirty="0" smtClean="0"/>
              <a:t>Input Combinational Logic</a:t>
            </a:r>
          </a:p>
          <a:p>
            <a:pPr marL="0" indent="0">
              <a:buNone/>
            </a:pPr>
            <a:r>
              <a:rPr lang="en-US" sz="2400" dirty="0" smtClean="0"/>
              <a:t>Da=Qa* </a:t>
            </a:r>
          </a:p>
          <a:p>
            <a:pPr marL="0" indent="0">
              <a:buNone/>
            </a:pPr>
            <a:r>
              <a:rPr lang="en-US" sz="2400" dirty="0" smtClean="0"/>
              <a:t>Db=Qb*</a:t>
            </a:r>
            <a:endParaRPr lang="en-US" sz="2400" dirty="0"/>
          </a:p>
          <a:p>
            <a:pPr marL="0" indent="0">
              <a:buNone/>
            </a:pPr>
            <a:endParaRPr lang="en-US" sz="1000" dirty="0" smtClean="0"/>
          </a:p>
          <a:p>
            <a:pPr marL="0" indent="0">
              <a:buNone/>
            </a:pPr>
            <a:r>
              <a:rPr lang="en-US" sz="2400" b="1" dirty="0" smtClean="0"/>
              <a:t>Output Combinational Logic</a:t>
            </a:r>
          </a:p>
          <a:p>
            <a:pPr marL="0" indent="0">
              <a:buNone/>
            </a:pPr>
            <a:r>
              <a:rPr lang="en-US" sz="2400" dirty="0" smtClean="0"/>
              <a:t>This example has (4) outputs</a:t>
            </a:r>
          </a:p>
          <a:p>
            <a:pPr marL="0" indent="0">
              <a:buNone/>
            </a:pPr>
            <a:r>
              <a:rPr lang="en-US" sz="2400" smtClean="0"/>
              <a:t>MO – Motor Open Signal</a:t>
            </a:r>
            <a:endParaRPr lang="en-US" sz="2400" dirty="0" smtClean="0"/>
          </a:p>
          <a:p>
            <a:pPr marL="0" indent="0">
              <a:buNone/>
            </a:pPr>
            <a:r>
              <a:rPr lang="en-US" sz="2400" smtClean="0"/>
              <a:t>MC – Motor Close Signal</a:t>
            </a:r>
            <a:endParaRPr lang="en-US" sz="2400" dirty="0" smtClean="0"/>
          </a:p>
          <a:p>
            <a:pPr marL="0" indent="0">
              <a:buNone/>
            </a:pPr>
            <a:r>
              <a:rPr lang="en-US" sz="2400" smtClean="0"/>
              <a:t>GO – Gate Open Indicator</a:t>
            </a:r>
            <a:endParaRPr lang="en-US" sz="2400" dirty="0" smtClean="0"/>
          </a:p>
          <a:p>
            <a:pPr marL="0" indent="0">
              <a:buNone/>
            </a:pPr>
            <a:r>
              <a:rPr lang="en-US" sz="2400" smtClean="0"/>
              <a:t>GC – Gate Closed Indicator</a:t>
            </a:r>
            <a:endParaRPr lang="en-US" sz="2400" dirty="0" smtClean="0"/>
          </a:p>
          <a:p>
            <a:pPr marL="0" indent="0">
              <a:buNone/>
            </a:pPr>
            <a:endParaRPr lang="en-US" sz="1800" dirty="0" smtClean="0"/>
          </a:p>
          <a:p>
            <a:pPr marL="0" indent="0">
              <a:buNone/>
            </a:pPr>
            <a:endParaRPr lang="en-US" sz="1800" dirty="0" smtClean="0"/>
          </a:p>
          <a:p>
            <a:pPr marL="0" indent="0">
              <a:buNone/>
            </a:pPr>
            <a:endParaRPr lang="en-US" sz="1800" dirty="0"/>
          </a:p>
          <a:p>
            <a:pPr marL="0" indent="0">
              <a:buNone/>
            </a:pPr>
            <a:endParaRPr lang="en-US" dirty="0"/>
          </a:p>
          <a:p>
            <a:pPr marL="0" indent="0">
              <a:buNone/>
            </a:pPr>
            <a:endParaRPr lang="en-US" dirty="0"/>
          </a:p>
          <a:p>
            <a:pPr marL="0" indent="0">
              <a:buNone/>
            </a:pPr>
            <a:endParaRPr lang="en-US" dirty="0"/>
          </a:p>
        </p:txBody>
      </p:sp>
      <p:pic>
        <p:nvPicPr>
          <p:cNvPr id="8" name="Picture 3" descr="tollbooth t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359716"/>
            <a:ext cx="3886200" cy="531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7553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TextBox 5"/>
          <p:cNvSpPr txBox="1">
            <a:spLocks noChangeArrowheads="1"/>
          </p:cNvSpPr>
          <p:nvPr/>
        </p:nvSpPr>
        <p:spPr bwMode="auto">
          <a:xfrm>
            <a:off x="457200" y="1371600"/>
            <a:ext cx="83058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lvl="1" eaLnBrk="1" hangingPunct="1"/>
            <a:r>
              <a:rPr lang="en-US" sz="2000" dirty="0" smtClean="0"/>
              <a:t>Design </a:t>
            </a:r>
            <a:r>
              <a:rPr lang="en-US" sz="2000" dirty="0"/>
              <a:t>a state machine that will count out the last four digits of </a:t>
            </a:r>
            <a:r>
              <a:rPr lang="en-US" sz="2000" dirty="0" smtClean="0"/>
              <a:t>a phone number ONLY when an Enable pushbutton is pressed. The output should hold the last number until the Enable button is pressed again.       (Example 585-476-4691</a:t>
            </a:r>
            <a:r>
              <a:rPr lang="en-US" sz="2000" dirty="0"/>
              <a:t>)</a:t>
            </a:r>
            <a:r>
              <a:rPr lang="en-US" sz="2000" dirty="0" smtClean="0"/>
              <a:t>  </a:t>
            </a:r>
            <a:endParaRPr lang="en-US" sz="2000" dirty="0"/>
          </a:p>
          <a:p>
            <a:pPr marL="0" lvl="1" eaLnBrk="1" hangingPunct="1"/>
            <a:endParaRPr lang="en-US" sz="1600" dirty="0"/>
          </a:p>
          <a:p>
            <a:pPr marL="0" lvl="1" eaLnBrk="1" hangingPunct="1"/>
            <a:endParaRPr lang="en-US" sz="1600" dirty="0" smtClean="0"/>
          </a:p>
          <a:p>
            <a:pPr marL="0" lvl="1" eaLnBrk="1" hangingPunct="1"/>
            <a:endParaRPr lang="en-US" sz="1600" dirty="0"/>
          </a:p>
          <a:p>
            <a:pPr marL="0" lvl="1" eaLnBrk="1" hangingPunct="1"/>
            <a:endParaRPr lang="en-US" sz="1600" dirty="0"/>
          </a:p>
          <a:p>
            <a:pPr marL="0" lvl="1" eaLnBrk="1" hangingPunct="1"/>
            <a:r>
              <a:rPr lang="en-US" sz="2000" dirty="0" smtClean="0"/>
              <a:t>Whenever </a:t>
            </a:r>
            <a:r>
              <a:rPr lang="en-US" sz="2000" dirty="0"/>
              <a:t>the Enable is a logic (1), the outputs will continuously cycle through the four values 4,6,9,1. Whenever the Enable is a logic (0), the outputs will hold at their current values.  </a:t>
            </a:r>
          </a:p>
          <a:p>
            <a:pPr marL="0" lvl="1" eaLnBrk="1" hangingPunct="1"/>
            <a:endParaRPr lang="en-US" sz="1600" dirty="0"/>
          </a:p>
          <a:p>
            <a:pPr marL="0" lvl="1" eaLnBrk="1" hangingPunct="1"/>
            <a:r>
              <a:rPr lang="en-US" sz="2000" dirty="0"/>
              <a:t>For this design any form of combinational logic may be used, but the sequential logic must be limited to D flip-flops.</a:t>
            </a:r>
          </a:p>
        </p:txBody>
      </p:sp>
      <p:sp>
        <p:nvSpPr>
          <p:cNvPr id="23554" name="Title 1"/>
          <p:cNvSpPr>
            <a:spLocks noGrp="1"/>
          </p:cNvSpPr>
          <p:nvPr>
            <p:ph type="title"/>
          </p:nvPr>
        </p:nvSpPr>
        <p:spPr>
          <a:xfrm>
            <a:off x="0" y="0"/>
            <a:ext cx="9144000" cy="1219200"/>
          </a:xfrm>
        </p:spPr>
        <p:txBody>
          <a:bodyPr/>
          <a:lstStyle/>
          <a:p>
            <a:r>
              <a:rPr lang="en-US" dirty="0" smtClean="0"/>
              <a:t>State Machine Design Example</a:t>
            </a:r>
          </a:p>
        </p:txBody>
      </p:sp>
      <p:sp>
        <p:nvSpPr>
          <p:cNvPr id="3" name="Slide Number Placeholder 2"/>
          <p:cNvSpPr>
            <a:spLocks noGrp="1"/>
          </p:cNvSpPr>
          <p:nvPr>
            <p:ph type="sldNum" sz="quarter" idx="12"/>
          </p:nvPr>
        </p:nvSpPr>
        <p:spPr/>
        <p:txBody>
          <a:bodyPr/>
          <a:lstStyle/>
          <a:p>
            <a:pPr>
              <a:defRPr/>
            </a:pPr>
            <a:fld id="{98941BC9-A1A3-4866-AE92-0037F294B128}" type="slidenum">
              <a:rPr lang="en-US" smtClean="0"/>
              <a:pPr>
                <a:defRPr/>
              </a:pPr>
              <a:t>22</a:t>
            </a:fld>
            <a:endParaRPr lang="en-US" dirty="0"/>
          </a:p>
        </p:txBody>
      </p:sp>
      <p:grpSp>
        <p:nvGrpSpPr>
          <p:cNvPr id="23556" name="Group 37"/>
          <p:cNvGrpSpPr>
            <a:grpSpLocks/>
          </p:cNvGrpSpPr>
          <p:nvPr/>
        </p:nvGrpSpPr>
        <p:grpSpPr bwMode="auto">
          <a:xfrm>
            <a:off x="2743200" y="2743200"/>
            <a:ext cx="3657600" cy="701675"/>
            <a:chOff x="4009698" y="3352800"/>
            <a:chExt cx="3657600" cy="701566"/>
          </a:xfrm>
        </p:grpSpPr>
        <p:sp>
          <p:nvSpPr>
            <p:cNvPr id="23568" name="TextBox 35"/>
            <p:cNvSpPr txBox="1">
              <a:spLocks noChangeArrowheads="1"/>
            </p:cNvSpPr>
            <p:nvPr/>
          </p:nvSpPr>
          <p:spPr bwMode="auto">
            <a:xfrm>
              <a:off x="4495800" y="3352800"/>
              <a:ext cx="2743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t>“4” </a:t>
              </a:r>
              <a:r>
                <a:rPr lang="en-US" sz="2000" dirty="0">
                  <a:sym typeface="Symbol" pitchFamily="18" charset="2"/>
                </a:rPr>
                <a:t> “6”  “9”  “1”</a:t>
              </a:r>
              <a:endParaRPr lang="en-US" sz="2000" dirty="0"/>
            </a:p>
          </p:txBody>
        </p:sp>
        <p:sp>
          <p:nvSpPr>
            <p:cNvPr id="37" name="Arc 36"/>
            <p:cNvSpPr/>
            <p:nvPr/>
          </p:nvSpPr>
          <p:spPr>
            <a:xfrm>
              <a:off x="4009698" y="3521049"/>
              <a:ext cx="3657600" cy="533317"/>
            </a:xfrm>
            <a:prstGeom prst="arc">
              <a:avLst>
                <a:gd name="adj1" fmla="val 21086260"/>
                <a:gd name="adj2" fmla="val 11329084"/>
              </a:avLst>
            </a:prstGeom>
            <a:ln w="1270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grpSp>
      <p:grpSp>
        <p:nvGrpSpPr>
          <p:cNvPr id="23558" name="Group 42"/>
          <p:cNvGrpSpPr>
            <a:grpSpLocks/>
          </p:cNvGrpSpPr>
          <p:nvPr/>
        </p:nvGrpSpPr>
        <p:grpSpPr bwMode="auto">
          <a:xfrm>
            <a:off x="2362200" y="5438775"/>
            <a:ext cx="3854450" cy="1200150"/>
            <a:chOff x="2111027" y="5533698"/>
            <a:chExt cx="3854991" cy="1200329"/>
          </a:xfrm>
        </p:grpSpPr>
        <p:sp>
          <p:nvSpPr>
            <p:cNvPr id="6" name="Rectangle 5"/>
            <p:cNvSpPr/>
            <p:nvPr/>
          </p:nvSpPr>
          <p:spPr>
            <a:xfrm>
              <a:off x="3717802" y="5543224"/>
              <a:ext cx="1097117" cy="1143170"/>
            </a:xfrm>
            <a:prstGeom prst="rect">
              <a:avLst/>
            </a:prstGeom>
            <a:ln w="12700">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600" dirty="0">
                  <a:solidFill>
                    <a:srgbClr val="0000FF"/>
                  </a:solidFill>
                </a:rPr>
                <a:t>Phone</a:t>
              </a:r>
            </a:p>
            <a:p>
              <a:pPr algn="ctr">
                <a:defRPr/>
              </a:pPr>
              <a:r>
                <a:rPr lang="en-US" sz="1600" dirty="0">
                  <a:solidFill>
                    <a:srgbClr val="0000FF"/>
                  </a:solidFill>
                </a:rPr>
                <a:t>Numbers</a:t>
              </a:r>
            </a:p>
          </p:txBody>
        </p:sp>
        <p:cxnSp>
          <p:nvCxnSpPr>
            <p:cNvPr id="9" name="Straight Arrow Connector 8"/>
            <p:cNvCxnSpPr/>
            <p:nvPr/>
          </p:nvCxnSpPr>
          <p:spPr bwMode="auto">
            <a:xfrm flipV="1">
              <a:off x="4813331" y="5719464"/>
              <a:ext cx="731941"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bwMode="auto">
            <a:xfrm flipV="1">
              <a:off x="4813331" y="5995730"/>
              <a:ext cx="731941"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bwMode="auto">
            <a:xfrm flipV="1">
              <a:off x="3001740" y="5987791"/>
              <a:ext cx="73194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bwMode="auto">
            <a:xfrm flipV="1">
              <a:off x="3001740" y="6279934"/>
              <a:ext cx="731940"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23564" name="TextBox 115"/>
            <p:cNvSpPr txBox="1">
              <a:spLocks noChangeArrowheads="1"/>
            </p:cNvSpPr>
            <p:nvPr/>
          </p:nvSpPr>
          <p:spPr bwMode="auto">
            <a:xfrm>
              <a:off x="2111027" y="5791200"/>
              <a:ext cx="9028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t>Enable</a:t>
              </a:r>
            </a:p>
            <a:p>
              <a:pPr eaLnBrk="1" hangingPunct="1"/>
              <a:r>
                <a:rPr lang="en-US" dirty="0"/>
                <a:t>Clock</a:t>
              </a:r>
            </a:p>
          </p:txBody>
        </p:sp>
        <p:cxnSp>
          <p:nvCxnSpPr>
            <p:cNvPr id="40" name="Straight Arrow Connector 39"/>
            <p:cNvCxnSpPr/>
            <p:nvPr/>
          </p:nvCxnSpPr>
          <p:spPr bwMode="auto">
            <a:xfrm flipV="1">
              <a:off x="4813331" y="6271996"/>
              <a:ext cx="731941"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bwMode="auto">
            <a:xfrm flipV="1">
              <a:off x="4813331" y="6546674"/>
              <a:ext cx="731941" cy="0"/>
            </a:xfrm>
            <a:prstGeom prst="straightConnector1">
              <a:avLst/>
            </a:prstGeom>
            <a:ln w="12700">
              <a:solidFill>
                <a:srgbClr val="FF0000"/>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23567" name="TextBox 41"/>
            <p:cNvSpPr txBox="1">
              <a:spLocks noChangeArrowheads="1"/>
            </p:cNvSpPr>
            <p:nvPr/>
          </p:nvSpPr>
          <p:spPr bwMode="auto">
            <a:xfrm>
              <a:off x="5486400" y="5533698"/>
              <a:ext cx="47961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t>C3</a:t>
              </a:r>
            </a:p>
            <a:p>
              <a:pPr eaLnBrk="1" hangingPunct="1"/>
              <a:r>
                <a:rPr lang="en-US" dirty="0"/>
                <a:t>C2</a:t>
              </a:r>
            </a:p>
            <a:p>
              <a:pPr eaLnBrk="1" hangingPunct="1"/>
              <a:r>
                <a:rPr lang="en-US" dirty="0"/>
                <a:t>C1</a:t>
              </a:r>
            </a:p>
            <a:p>
              <a:pPr eaLnBrk="1" hangingPunct="1"/>
              <a:r>
                <a:rPr lang="en-US" dirty="0"/>
                <a:t>C0</a:t>
              </a: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4"/>
          <p:cNvSpPr>
            <a:spLocks noGrp="1"/>
          </p:cNvSpPr>
          <p:nvPr>
            <p:ph type="title"/>
          </p:nvPr>
        </p:nvSpPr>
        <p:spPr>
          <a:xfrm>
            <a:off x="0" y="0"/>
            <a:ext cx="9144000" cy="1219200"/>
          </a:xfrm>
        </p:spPr>
        <p:txBody>
          <a:bodyPr/>
          <a:lstStyle/>
          <a:p>
            <a:pPr algn="l"/>
            <a:r>
              <a:rPr lang="en-US" sz="3200" dirty="0" smtClean="0"/>
              <a:t>	Step 1: </a:t>
            </a:r>
            <a:br>
              <a:rPr lang="en-US" sz="3200" dirty="0" smtClean="0"/>
            </a:br>
            <a:r>
              <a:rPr lang="en-US" sz="3200" dirty="0" smtClean="0"/>
              <a:t>	Create State Graph (# of States?)</a:t>
            </a:r>
          </a:p>
        </p:txBody>
      </p:sp>
      <p:sp>
        <p:nvSpPr>
          <p:cNvPr id="4" name="Slide Number Placeholder 3"/>
          <p:cNvSpPr>
            <a:spLocks noGrp="1"/>
          </p:cNvSpPr>
          <p:nvPr>
            <p:ph type="sldNum" sz="quarter" idx="12"/>
          </p:nvPr>
        </p:nvSpPr>
        <p:spPr/>
        <p:txBody>
          <a:bodyPr/>
          <a:lstStyle/>
          <a:p>
            <a:pPr>
              <a:defRPr/>
            </a:pPr>
            <a:fld id="{21085DCD-6E34-4EEF-8DD6-0D6D121B89CE}" type="slidenum">
              <a:rPr lang="en-US" smtClean="0"/>
              <a:pPr>
                <a:defRPr/>
              </a:pPr>
              <a:t>23</a:t>
            </a:fld>
            <a:endParaRPr lang="en-US" dirty="0"/>
          </a:p>
        </p:txBody>
      </p:sp>
      <p:sp>
        <p:nvSpPr>
          <p:cNvPr id="8" name="Arc 7"/>
          <p:cNvSpPr/>
          <p:nvPr/>
        </p:nvSpPr>
        <p:spPr>
          <a:xfrm>
            <a:off x="4111625" y="1473200"/>
            <a:ext cx="495300" cy="869950"/>
          </a:xfrm>
          <a:prstGeom prst="arc">
            <a:avLst>
              <a:gd name="adj1" fmla="val 7122353"/>
              <a:gd name="adj2" fmla="val 3772722"/>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grpSp>
        <p:nvGrpSpPr>
          <p:cNvPr id="24581" name="Group 40"/>
          <p:cNvGrpSpPr>
            <a:grpSpLocks/>
          </p:cNvGrpSpPr>
          <p:nvPr/>
        </p:nvGrpSpPr>
        <p:grpSpPr bwMode="auto">
          <a:xfrm>
            <a:off x="3673475" y="2211388"/>
            <a:ext cx="1371600" cy="1346200"/>
            <a:chOff x="3673366" y="2211379"/>
            <a:chExt cx="1371600" cy="1345109"/>
          </a:xfrm>
        </p:grpSpPr>
        <p:sp>
          <p:nvSpPr>
            <p:cNvPr id="6" name="Oval 5"/>
            <p:cNvSpPr/>
            <p:nvPr/>
          </p:nvSpPr>
          <p:spPr>
            <a:xfrm>
              <a:off x="3759091" y="2211379"/>
              <a:ext cx="1189038" cy="1188073"/>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t>S0</a:t>
              </a:r>
            </a:p>
            <a:p>
              <a:pPr algn="ctr">
                <a:defRPr/>
              </a:pPr>
              <a:endParaRPr lang="en-US" sz="3600" dirty="0"/>
            </a:p>
          </p:txBody>
        </p:sp>
        <p:sp>
          <p:nvSpPr>
            <p:cNvPr id="24607" name="TextBox 10"/>
            <p:cNvSpPr txBox="1">
              <a:spLocks noChangeArrowheads="1"/>
            </p:cNvSpPr>
            <p:nvPr/>
          </p:nvSpPr>
          <p:spPr bwMode="auto">
            <a:xfrm>
              <a:off x="3673366" y="2664371"/>
              <a:ext cx="1371600" cy="89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sz="1200" dirty="0"/>
            </a:p>
            <a:p>
              <a:pPr algn="ctr" eaLnBrk="1" hangingPunct="1"/>
              <a:endParaRPr lang="en-US" sz="1200" dirty="0"/>
            </a:p>
            <a:p>
              <a:pPr algn="ctr" eaLnBrk="1" hangingPunct="1"/>
              <a:r>
                <a:rPr lang="en-US" sz="1600" dirty="0"/>
                <a:t>“4”</a:t>
              </a:r>
            </a:p>
            <a:p>
              <a:pPr algn="ctr" eaLnBrk="1" hangingPunct="1"/>
              <a:endParaRPr lang="en-US" sz="1200" dirty="0"/>
            </a:p>
          </p:txBody>
        </p:sp>
      </p:grpSp>
      <p:sp>
        <p:nvSpPr>
          <p:cNvPr id="24582" name="TextBox 12"/>
          <p:cNvSpPr txBox="1">
            <a:spLocks noChangeArrowheads="1"/>
          </p:cNvSpPr>
          <p:nvPr/>
        </p:nvSpPr>
        <p:spPr bwMode="auto">
          <a:xfrm>
            <a:off x="4511675" y="6138863"/>
            <a:ext cx="914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0</a:t>
            </a:r>
          </a:p>
        </p:txBody>
      </p:sp>
      <p:grpSp>
        <p:nvGrpSpPr>
          <p:cNvPr id="24583" name="Group 39"/>
          <p:cNvGrpSpPr>
            <a:grpSpLocks/>
          </p:cNvGrpSpPr>
          <p:nvPr/>
        </p:nvGrpSpPr>
        <p:grpSpPr bwMode="auto">
          <a:xfrm>
            <a:off x="3673475" y="4764088"/>
            <a:ext cx="1371600" cy="1189037"/>
            <a:chOff x="3673418" y="4763910"/>
            <a:chExt cx="1371600" cy="1188720"/>
          </a:xfrm>
        </p:grpSpPr>
        <p:sp>
          <p:nvSpPr>
            <p:cNvPr id="27" name="Oval 26"/>
            <p:cNvSpPr/>
            <p:nvPr/>
          </p:nvSpPr>
          <p:spPr>
            <a:xfrm>
              <a:off x="3759143" y="4763910"/>
              <a:ext cx="1189038" cy="1188720"/>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t>S2</a:t>
              </a:r>
            </a:p>
            <a:p>
              <a:pPr algn="ctr">
                <a:defRPr/>
              </a:pPr>
              <a:endParaRPr lang="en-US" sz="3600" dirty="0"/>
            </a:p>
          </p:txBody>
        </p:sp>
        <p:sp>
          <p:nvSpPr>
            <p:cNvPr id="24605" name="TextBox 32"/>
            <p:cNvSpPr txBox="1">
              <a:spLocks noChangeArrowheads="1"/>
            </p:cNvSpPr>
            <p:nvPr/>
          </p:nvSpPr>
          <p:spPr bwMode="auto">
            <a:xfrm>
              <a:off x="3673418" y="5216902"/>
              <a:ext cx="1371600" cy="70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sz="1200" dirty="0"/>
            </a:p>
            <a:p>
              <a:pPr algn="ctr" eaLnBrk="1" hangingPunct="1"/>
              <a:endParaRPr lang="en-US" sz="1200" dirty="0"/>
            </a:p>
            <a:p>
              <a:pPr algn="ctr" eaLnBrk="1" hangingPunct="1"/>
              <a:r>
                <a:rPr lang="en-US" sz="1600" dirty="0"/>
                <a:t>“9”</a:t>
              </a:r>
            </a:p>
          </p:txBody>
        </p:sp>
      </p:grpSp>
      <p:sp>
        <p:nvSpPr>
          <p:cNvPr id="24584" name="TextBox 34"/>
          <p:cNvSpPr txBox="1">
            <a:spLocks noChangeArrowheads="1"/>
          </p:cNvSpPr>
          <p:nvPr/>
        </p:nvSpPr>
        <p:spPr bwMode="auto">
          <a:xfrm>
            <a:off x="4495800" y="16764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0</a:t>
            </a:r>
          </a:p>
        </p:txBody>
      </p:sp>
      <p:grpSp>
        <p:nvGrpSpPr>
          <p:cNvPr id="24585" name="Group 42"/>
          <p:cNvGrpSpPr>
            <a:grpSpLocks/>
          </p:cNvGrpSpPr>
          <p:nvPr/>
        </p:nvGrpSpPr>
        <p:grpSpPr bwMode="auto">
          <a:xfrm>
            <a:off x="5791200" y="3494088"/>
            <a:ext cx="1371600" cy="1346200"/>
            <a:chOff x="5791200" y="3483959"/>
            <a:chExt cx="1371600" cy="1345107"/>
          </a:xfrm>
        </p:grpSpPr>
        <p:sp>
          <p:nvSpPr>
            <p:cNvPr id="36" name="Oval 35"/>
            <p:cNvSpPr/>
            <p:nvPr/>
          </p:nvSpPr>
          <p:spPr>
            <a:xfrm>
              <a:off x="5876925" y="3483959"/>
              <a:ext cx="1189038" cy="1188072"/>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t>S1</a:t>
              </a:r>
            </a:p>
            <a:p>
              <a:pPr algn="ctr">
                <a:defRPr/>
              </a:pPr>
              <a:endParaRPr lang="en-US" sz="3600" dirty="0"/>
            </a:p>
          </p:txBody>
        </p:sp>
        <p:sp>
          <p:nvSpPr>
            <p:cNvPr id="24603" name="TextBox 36"/>
            <p:cNvSpPr txBox="1">
              <a:spLocks noChangeArrowheads="1"/>
            </p:cNvSpPr>
            <p:nvPr/>
          </p:nvSpPr>
          <p:spPr bwMode="auto">
            <a:xfrm>
              <a:off x="5791200" y="3936949"/>
              <a:ext cx="1371600" cy="89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sz="1200" dirty="0"/>
            </a:p>
            <a:p>
              <a:pPr algn="ctr" eaLnBrk="1" hangingPunct="1"/>
              <a:endParaRPr lang="en-US" sz="1200" dirty="0"/>
            </a:p>
            <a:p>
              <a:pPr algn="ctr" eaLnBrk="1" hangingPunct="1"/>
              <a:r>
                <a:rPr lang="en-US" sz="1600" dirty="0"/>
                <a:t>“6”</a:t>
              </a:r>
            </a:p>
            <a:p>
              <a:pPr algn="ctr" eaLnBrk="1" hangingPunct="1"/>
              <a:endParaRPr lang="en-US" sz="1200" dirty="0"/>
            </a:p>
          </p:txBody>
        </p:sp>
      </p:grpSp>
      <p:grpSp>
        <p:nvGrpSpPr>
          <p:cNvPr id="24586" name="Group 41"/>
          <p:cNvGrpSpPr>
            <a:grpSpLocks/>
          </p:cNvGrpSpPr>
          <p:nvPr/>
        </p:nvGrpSpPr>
        <p:grpSpPr bwMode="auto">
          <a:xfrm>
            <a:off x="1566863" y="3494088"/>
            <a:ext cx="1371600" cy="1346200"/>
            <a:chOff x="1752600" y="3505201"/>
            <a:chExt cx="1371600" cy="1345109"/>
          </a:xfrm>
        </p:grpSpPr>
        <p:sp>
          <p:nvSpPr>
            <p:cNvPr id="38" name="Oval 37"/>
            <p:cNvSpPr/>
            <p:nvPr/>
          </p:nvSpPr>
          <p:spPr>
            <a:xfrm>
              <a:off x="1838325" y="3505201"/>
              <a:ext cx="1189037" cy="1188073"/>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t>S3</a:t>
              </a:r>
            </a:p>
            <a:p>
              <a:pPr algn="ctr">
                <a:defRPr/>
              </a:pPr>
              <a:endParaRPr lang="en-US" sz="3600" dirty="0"/>
            </a:p>
          </p:txBody>
        </p:sp>
        <p:sp>
          <p:nvSpPr>
            <p:cNvPr id="24601" name="TextBox 38"/>
            <p:cNvSpPr txBox="1">
              <a:spLocks noChangeArrowheads="1"/>
            </p:cNvSpPr>
            <p:nvPr/>
          </p:nvSpPr>
          <p:spPr bwMode="auto">
            <a:xfrm>
              <a:off x="1752600" y="3958193"/>
              <a:ext cx="1371600" cy="89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sz="1200" dirty="0"/>
            </a:p>
            <a:p>
              <a:pPr algn="ctr" eaLnBrk="1" hangingPunct="1"/>
              <a:endParaRPr lang="en-US" sz="1200" dirty="0"/>
            </a:p>
            <a:p>
              <a:pPr algn="ctr" eaLnBrk="1" hangingPunct="1"/>
              <a:r>
                <a:rPr lang="en-US" sz="1600" dirty="0"/>
                <a:t>“1”</a:t>
              </a:r>
            </a:p>
            <a:p>
              <a:pPr algn="ctr" eaLnBrk="1" hangingPunct="1"/>
              <a:endParaRPr lang="en-US" sz="1200" dirty="0"/>
            </a:p>
          </p:txBody>
        </p:sp>
      </p:grpSp>
      <p:sp>
        <p:nvSpPr>
          <p:cNvPr id="44" name="Arc 43"/>
          <p:cNvSpPr/>
          <p:nvPr/>
        </p:nvSpPr>
        <p:spPr>
          <a:xfrm rot="5400000">
            <a:off x="7125494" y="3639344"/>
            <a:ext cx="495300" cy="868362"/>
          </a:xfrm>
          <a:prstGeom prst="arc">
            <a:avLst>
              <a:gd name="adj1" fmla="val 7122353"/>
              <a:gd name="adj2" fmla="val 3772722"/>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sp>
        <p:nvSpPr>
          <p:cNvPr id="45" name="Arc 44"/>
          <p:cNvSpPr/>
          <p:nvPr/>
        </p:nvSpPr>
        <p:spPr>
          <a:xfrm rot="10800000">
            <a:off x="4111625" y="5826125"/>
            <a:ext cx="495300" cy="868363"/>
          </a:xfrm>
          <a:prstGeom prst="arc">
            <a:avLst>
              <a:gd name="adj1" fmla="val 7122353"/>
              <a:gd name="adj2" fmla="val 3772722"/>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sp>
        <p:nvSpPr>
          <p:cNvPr id="46" name="Arc 45"/>
          <p:cNvSpPr/>
          <p:nvPr/>
        </p:nvSpPr>
        <p:spPr>
          <a:xfrm rot="16200000">
            <a:off x="1093788" y="3638550"/>
            <a:ext cx="495300" cy="869950"/>
          </a:xfrm>
          <a:prstGeom prst="arc">
            <a:avLst>
              <a:gd name="adj1" fmla="val 7122353"/>
              <a:gd name="adj2" fmla="val 3772722"/>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sp>
        <p:nvSpPr>
          <p:cNvPr id="24590" name="TextBox 46"/>
          <p:cNvSpPr txBox="1">
            <a:spLocks noChangeArrowheads="1"/>
          </p:cNvSpPr>
          <p:nvPr/>
        </p:nvSpPr>
        <p:spPr bwMode="auto">
          <a:xfrm>
            <a:off x="6942138" y="35179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0</a:t>
            </a:r>
          </a:p>
        </p:txBody>
      </p:sp>
      <p:sp>
        <p:nvSpPr>
          <p:cNvPr id="24591" name="TextBox 47"/>
          <p:cNvSpPr txBox="1">
            <a:spLocks noChangeArrowheads="1"/>
          </p:cNvSpPr>
          <p:nvPr/>
        </p:nvSpPr>
        <p:spPr bwMode="auto">
          <a:xfrm>
            <a:off x="881063" y="35179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0</a:t>
            </a:r>
          </a:p>
        </p:txBody>
      </p:sp>
      <p:sp>
        <p:nvSpPr>
          <p:cNvPr id="49" name="Arc 48"/>
          <p:cNvSpPr/>
          <p:nvPr/>
        </p:nvSpPr>
        <p:spPr>
          <a:xfrm>
            <a:off x="3429000" y="2751138"/>
            <a:ext cx="3048000" cy="1516062"/>
          </a:xfrm>
          <a:prstGeom prst="arc">
            <a:avLst>
              <a:gd name="adj1" fmla="val 16200000"/>
              <a:gd name="adj2" fmla="val 0"/>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50" name="Arc 49"/>
          <p:cNvSpPr/>
          <p:nvPr/>
        </p:nvSpPr>
        <p:spPr>
          <a:xfrm flipV="1">
            <a:off x="3429000" y="3927475"/>
            <a:ext cx="3048000" cy="1517650"/>
          </a:xfrm>
          <a:prstGeom prst="arc">
            <a:avLst>
              <a:gd name="adj1" fmla="val 16200000"/>
              <a:gd name="adj2" fmla="val 0"/>
            </a:avLst>
          </a:prstGeom>
          <a:ln w="12700">
            <a:solidFill>
              <a:srgbClr val="FF00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51" name="Arc 50"/>
          <p:cNvSpPr/>
          <p:nvPr/>
        </p:nvSpPr>
        <p:spPr>
          <a:xfrm flipH="1">
            <a:off x="2235200" y="2735263"/>
            <a:ext cx="3048000" cy="1516062"/>
          </a:xfrm>
          <a:prstGeom prst="arc">
            <a:avLst>
              <a:gd name="adj1" fmla="val 16200000"/>
              <a:gd name="adj2" fmla="val 0"/>
            </a:avLst>
          </a:prstGeom>
          <a:ln w="12700">
            <a:solidFill>
              <a:srgbClr val="FF00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52" name="Arc 51"/>
          <p:cNvSpPr/>
          <p:nvPr/>
        </p:nvSpPr>
        <p:spPr>
          <a:xfrm flipH="1" flipV="1">
            <a:off x="2235200" y="3911600"/>
            <a:ext cx="3048000" cy="1517650"/>
          </a:xfrm>
          <a:prstGeom prst="arc">
            <a:avLst>
              <a:gd name="adj1" fmla="val 16200000"/>
              <a:gd name="adj2" fmla="val 0"/>
            </a:avLst>
          </a:prstGeom>
          <a:ln w="12700">
            <a:solidFill>
              <a:srgbClr val="FF0000"/>
            </a:solidFill>
            <a:headEnd type="none"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24596" name="TextBox 52"/>
          <p:cNvSpPr txBox="1">
            <a:spLocks noChangeArrowheads="1"/>
          </p:cNvSpPr>
          <p:nvPr/>
        </p:nvSpPr>
        <p:spPr bwMode="auto">
          <a:xfrm>
            <a:off x="1981200" y="25908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1</a:t>
            </a:r>
          </a:p>
        </p:txBody>
      </p:sp>
      <p:sp>
        <p:nvSpPr>
          <p:cNvPr id="24597" name="TextBox 53"/>
          <p:cNvSpPr txBox="1">
            <a:spLocks noChangeArrowheads="1"/>
          </p:cNvSpPr>
          <p:nvPr/>
        </p:nvSpPr>
        <p:spPr bwMode="auto">
          <a:xfrm>
            <a:off x="5638800" y="25908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1</a:t>
            </a:r>
          </a:p>
        </p:txBody>
      </p:sp>
      <p:sp>
        <p:nvSpPr>
          <p:cNvPr id="24598" name="TextBox 54"/>
          <p:cNvSpPr txBox="1">
            <a:spLocks noChangeArrowheads="1"/>
          </p:cNvSpPr>
          <p:nvPr/>
        </p:nvSpPr>
        <p:spPr bwMode="auto">
          <a:xfrm>
            <a:off x="1981200" y="52578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1</a:t>
            </a:r>
          </a:p>
        </p:txBody>
      </p:sp>
      <p:sp>
        <p:nvSpPr>
          <p:cNvPr id="24599" name="TextBox 55"/>
          <p:cNvSpPr txBox="1">
            <a:spLocks noChangeArrowheads="1"/>
          </p:cNvSpPr>
          <p:nvPr/>
        </p:nvSpPr>
        <p:spPr bwMode="auto">
          <a:xfrm>
            <a:off x="5638800" y="5300663"/>
            <a:ext cx="914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1</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4"/>
          <p:cNvSpPr>
            <a:spLocks noGrp="1"/>
          </p:cNvSpPr>
          <p:nvPr>
            <p:ph type="title"/>
          </p:nvPr>
        </p:nvSpPr>
        <p:spPr>
          <a:xfrm>
            <a:off x="0" y="0"/>
            <a:ext cx="9144000" cy="1219200"/>
          </a:xfrm>
        </p:spPr>
        <p:txBody>
          <a:bodyPr/>
          <a:lstStyle/>
          <a:p>
            <a:pPr algn="l"/>
            <a:r>
              <a:rPr lang="en-US" sz="3200" dirty="0" smtClean="0"/>
              <a:t>	Step 2: </a:t>
            </a:r>
            <a:br>
              <a:rPr lang="en-US" sz="3200" dirty="0" smtClean="0"/>
            </a:br>
            <a:r>
              <a:rPr lang="en-US" sz="3200" dirty="0" smtClean="0"/>
              <a:t>	Determine # of State Variables and Assign</a:t>
            </a:r>
          </a:p>
        </p:txBody>
      </p:sp>
      <p:sp>
        <p:nvSpPr>
          <p:cNvPr id="4" name="Slide Number Placeholder 3"/>
          <p:cNvSpPr>
            <a:spLocks noGrp="1"/>
          </p:cNvSpPr>
          <p:nvPr>
            <p:ph type="sldNum" sz="quarter" idx="12"/>
          </p:nvPr>
        </p:nvSpPr>
        <p:spPr/>
        <p:txBody>
          <a:bodyPr/>
          <a:lstStyle/>
          <a:p>
            <a:pPr>
              <a:defRPr/>
            </a:pPr>
            <a:fld id="{69E21CC4-12AF-4074-AB53-60FD8C286DD4}" type="slidenum">
              <a:rPr lang="en-US" smtClean="0"/>
              <a:pPr>
                <a:defRPr/>
              </a:pPr>
              <a:t>24</a:t>
            </a:fld>
            <a:endParaRPr lang="en-US" dirty="0"/>
          </a:p>
        </p:txBody>
      </p:sp>
      <p:sp>
        <p:nvSpPr>
          <p:cNvPr id="8" name="Arc 7"/>
          <p:cNvSpPr/>
          <p:nvPr/>
        </p:nvSpPr>
        <p:spPr>
          <a:xfrm>
            <a:off x="4111625" y="1473200"/>
            <a:ext cx="495300" cy="869950"/>
          </a:xfrm>
          <a:prstGeom prst="arc">
            <a:avLst>
              <a:gd name="adj1" fmla="val 7122353"/>
              <a:gd name="adj2" fmla="val 3772722"/>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grpSp>
        <p:nvGrpSpPr>
          <p:cNvPr id="25605" name="Group 40"/>
          <p:cNvGrpSpPr>
            <a:grpSpLocks/>
          </p:cNvGrpSpPr>
          <p:nvPr/>
        </p:nvGrpSpPr>
        <p:grpSpPr bwMode="auto">
          <a:xfrm>
            <a:off x="3673475" y="2211388"/>
            <a:ext cx="1371600" cy="1346200"/>
            <a:chOff x="3673366" y="2211378"/>
            <a:chExt cx="1371600" cy="1345544"/>
          </a:xfrm>
        </p:grpSpPr>
        <p:sp>
          <p:nvSpPr>
            <p:cNvPr id="6" name="Oval 5"/>
            <p:cNvSpPr/>
            <p:nvPr/>
          </p:nvSpPr>
          <p:spPr>
            <a:xfrm>
              <a:off x="3759091" y="2211378"/>
              <a:ext cx="1189038" cy="1188458"/>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t>S0</a:t>
              </a:r>
            </a:p>
            <a:p>
              <a:pPr algn="ctr">
                <a:defRPr/>
              </a:pPr>
              <a:endParaRPr lang="en-US" sz="3600" dirty="0"/>
            </a:p>
          </p:txBody>
        </p:sp>
        <p:sp>
          <p:nvSpPr>
            <p:cNvPr id="25631" name="TextBox 10"/>
            <p:cNvSpPr txBox="1">
              <a:spLocks noChangeArrowheads="1"/>
            </p:cNvSpPr>
            <p:nvPr/>
          </p:nvSpPr>
          <p:spPr bwMode="auto">
            <a:xfrm>
              <a:off x="3673366" y="2664370"/>
              <a:ext cx="13716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dirty="0"/>
                <a:t>Qa  Qb</a:t>
              </a:r>
            </a:p>
            <a:p>
              <a:pPr algn="ctr" eaLnBrk="1" hangingPunct="1"/>
              <a:r>
                <a:rPr lang="en-US" sz="1200" dirty="0"/>
                <a:t>0     0</a:t>
              </a:r>
            </a:p>
            <a:p>
              <a:pPr algn="ctr" eaLnBrk="1" hangingPunct="1"/>
              <a:r>
                <a:rPr lang="en-US" sz="1600" dirty="0"/>
                <a:t>“4”</a:t>
              </a:r>
            </a:p>
            <a:p>
              <a:pPr algn="ctr" eaLnBrk="1" hangingPunct="1"/>
              <a:endParaRPr lang="en-US" sz="1200" dirty="0"/>
            </a:p>
          </p:txBody>
        </p:sp>
      </p:grpSp>
      <p:sp>
        <p:nvSpPr>
          <p:cNvPr id="25606" name="TextBox 12"/>
          <p:cNvSpPr txBox="1">
            <a:spLocks noChangeArrowheads="1"/>
          </p:cNvSpPr>
          <p:nvPr/>
        </p:nvSpPr>
        <p:spPr bwMode="auto">
          <a:xfrm>
            <a:off x="4511675" y="6138863"/>
            <a:ext cx="914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0</a:t>
            </a:r>
          </a:p>
        </p:txBody>
      </p:sp>
      <p:grpSp>
        <p:nvGrpSpPr>
          <p:cNvPr id="25607" name="Group 39"/>
          <p:cNvGrpSpPr>
            <a:grpSpLocks/>
          </p:cNvGrpSpPr>
          <p:nvPr/>
        </p:nvGrpSpPr>
        <p:grpSpPr bwMode="auto">
          <a:xfrm>
            <a:off x="3673475" y="4764088"/>
            <a:ext cx="1371600" cy="1189037"/>
            <a:chOff x="3673418" y="4763910"/>
            <a:chExt cx="1371600" cy="1188720"/>
          </a:xfrm>
        </p:grpSpPr>
        <p:sp>
          <p:nvSpPr>
            <p:cNvPr id="27" name="Oval 26"/>
            <p:cNvSpPr/>
            <p:nvPr/>
          </p:nvSpPr>
          <p:spPr>
            <a:xfrm>
              <a:off x="3759143" y="4763910"/>
              <a:ext cx="1189038" cy="1188720"/>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t>S2</a:t>
              </a:r>
            </a:p>
            <a:p>
              <a:pPr algn="ctr">
                <a:defRPr/>
              </a:pPr>
              <a:endParaRPr lang="en-US" sz="3600" dirty="0"/>
            </a:p>
          </p:txBody>
        </p:sp>
        <p:sp>
          <p:nvSpPr>
            <p:cNvPr id="25629" name="TextBox 32"/>
            <p:cNvSpPr txBox="1">
              <a:spLocks noChangeArrowheads="1"/>
            </p:cNvSpPr>
            <p:nvPr/>
          </p:nvSpPr>
          <p:spPr bwMode="auto">
            <a:xfrm>
              <a:off x="3673418" y="5216902"/>
              <a:ext cx="1371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dirty="0"/>
                <a:t>Qa  Qb</a:t>
              </a:r>
            </a:p>
            <a:p>
              <a:pPr algn="ctr" eaLnBrk="1" hangingPunct="1"/>
              <a:r>
                <a:rPr lang="en-US" sz="1200" dirty="0"/>
                <a:t>1     0</a:t>
              </a:r>
            </a:p>
            <a:p>
              <a:pPr algn="ctr" eaLnBrk="1" hangingPunct="1"/>
              <a:r>
                <a:rPr lang="en-US" sz="1600" dirty="0"/>
                <a:t>“9”</a:t>
              </a:r>
            </a:p>
          </p:txBody>
        </p:sp>
      </p:grpSp>
      <p:sp>
        <p:nvSpPr>
          <p:cNvPr id="25608" name="TextBox 34"/>
          <p:cNvSpPr txBox="1">
            <a:spLocks noChangeArrowheads="1"/>
          </p:cNvSpPr>
          <p:nvPr/>
        </p:nvSpPr>
        <p:spPr bwMode="auto">
          <a:xfrm>
            <a:off x="4495800" y="16764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0</a:t>
            </a:r>
          </a:p>
        </p:txBody>
      </p:sp>
      <p:grpSp>
        <p:nvGrpSpPr>
          <p:cNvPr id="25609" name="Group 42"/>
          <p:cNvGrpSpPr>
            <a:grpSpLocks/>
          </p:cNvGrpSpPr>
          <p:nvPr/>
        </p:nvGrpSpPr>
        <p:grpSpPr bwMode="auto">
          <a:xfrm>
            <a:off x="5791200" y="3494088"/>
            <a:ext cx="1371600" cy="1346200"/>
            <a:chOff x="5791200" y="3483958"/>
            <a:chExt cx="1371600" cy="1345544"/>
          </a:xfrm>
        </p:grpSpPr>
        <p:sp>
          <p:nvSpPr>
            <p:cNvPr id="36" name="Oval 35"/>
            <p:cNvSpPr/>
            <p:nvPr/>
          </p:nvSpPr>
          <p:spPr>
            <a:xfrm>
              <a:off x="5876925" y="3483958"/>
              <a:ext cx="1189038" cy="1188458"/>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t>S1</a:t>
              </a:r>
            </a:p>
            <a:p>
              <a:pPr algn="ctr">
                <a:defRPr/>
              </a:pPr>
              <a:endParaRPr lang="en-US" sz="3600" dirty="0"/>
            </a:p>
          </p:txBody>
        </p:sp>
        <p:sp>
          <p:nvSpPr>
            <p:cNvPr id="25627" name="TextBox 36"/>
            <p:cNvSpPr txBox="1">
              <a:spLocks noChangeArrowheads="1"/>
            </p:cNvSpPr>
            <p:nvPr/>
          </p:nvSpPr>
          <p:spPr bwMode="auto">
            <a:xfrm>
              <a:off x="5791200" y="3936950"/>
              <a:ext cx="13716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dirty="0"/>
                <a:t>Qa  Qb</a:t>
              </a:r>
            </a:p>
            <a:p>
              <a:pPr algn="ctr" eaLnBrk="1" hangingPunct="1"/>
              <a:r>
                <a:rPr lang="en-US" sz="1200" dirty="0"/>
                <a:t>0     1</a:t>
              </a:r>
            </a:p>
            <a:p>
              <a:pPr algn="ctr" eaLnBrk="1" hangingPunct="1"/>
              <a:r>
                <a:rPr lang="en-US" sz="1600" dirty="0"/>
                <a:t>“6”</a:t>
              </a:r>
            </a:p>
            <a:p>
              <a:pPr algn="ctr" eaLnBrk="1" hangingPunct="1"/>
              <a:endParaRPr lang="en-US" sz="1200" dirty="0"/>
            </a:p>
          </p:txBody>
        </p:sp>
      </p:grpSp>
      <p:grpSp>
        <p:nvGrpSpPr>
          <p:cNvPr id="25610" name="Group 41"/>
          <p:cNvGrpSpPr>
            <a:grpSpLocks/>
          </p:cNvGrpSpPr>
          <p:nvPr/>
        </p:nvGrpSpPr>
        <p:grpSpPr bwMode="auto">
          <a:xfrm>
            <a:off x="1566863" y="3494088"/>
            <a:ext cx="1371600" cy="1346200"/>
            <a:chOff x="1752600" y="3505200"/>
            <a:chExt cx="1371600" cy="1345544"/>
          </a:xfrm>
        </p:grpSpPr>
        <p:sp>
          <p:nvSpPr>
            <p:cNvPr id="38" name="Oval 37"/>
            <p:cNvSpPr/>
            <p:nvPr/>
          </p:nvSpPr>
          <p:spPr>
            <a:xfrm>
              <a:off x="1838325" y="3505200"/>
              <a:ext cx="1189037" cy="1188458"/>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t>S3</a:t>
              </a:r>
            </a:p>
            <a:p>
              <a:pPr algn="ctr">
                <a:defRPr/>
              </a:pPr>
              <a:endParaRPr lang="en-US" sz="3600" dirty="0"/>
            </a:p>
          </p:txBody>
        </p:sp>
        <p:sp>
          <p:nvSpPr>
            <p:cNvPr id="25625" name="TextBox 38"/>
            <p:cNvSpPr txBox="1">
              <a:spLocks noChangeArrowheads="1"/>
            </p:cNvSpPr>
            <p:nvPr/>
          </p:nvSpPr>
          <p:spPr bwMode="auto">
            <a:xfrm>
              <a:off x="1752600" y="3958192"/>
              <a:ext cx="13716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dirty="0"/>
                <a:t>Qa  Qb</a:t>
              </a:r>
            </a:p>
            <a:p>
              <a:pPr algn="ctr" eaLnBrk="1" hangingPunct="1"/>
              <a:r>
                <a:rPr lang="en-US" sz="1200" dirty="0"/>
                <a:t>1     1</a:t>
              </a:r>
            </a:p>
            <a:p>
              <a:pPr algn="ctr" eaLnBrk="1" hangingPunct="1"/>
              <a:r>
                <a:rPr lang="en-US" sz="1600" dirty="0"/>
                <a:t>“1”</a:t>
              </a:r>
            </a:p>
            <a:p>
              <a:pPr algn="ctr" eaLnBrk="1" hangingPunct="1"/>
              <a:endParaRPr lang="en-US" sz="1200" dirty="0"/>
            </a:p>
          </p:txBody>
        </p:sp>
      </p:grpSp>
      <p:sp>
        <p:nvSpPr>
          <p:cNvPr id="44" name="Arc 43"/>
          <p:cNvSpPr/>
          <p:nvPr/>
        </p:nvSpPr>
        <p:spPr>
          <a:xfrm rot="5400000">
            <a:off x="7125494" y="3639344"/>
            <a:ext cx="495300" cy="868362"/>
          </a:xfrm>
          <a:prstGeom prst="arc">
            <a:avLst>
              <a:gd name="adj1" fmla="val 7122353"/>
              <a:gd name="adj2" fmla="val 3772722"/>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sp>
        <p:nvSpPr>
          <p:cNvPr id="45" name="Arc 44"/>
          <p:cNvSpPr/>
          <p:nvPr/>
        </p:nvSpPr>
        <p:spPr>
          <a:xfrm rot="10800000">
            <a:off x="4111625" y="5826125"/>
            <a:ext cx="495300" cy="868363"/>
          </a:xfrm>
          <a:prstGeom prst="arc">
            <a:avLst>
              <a:gd name="adj1" fmla="val 7122353"/>
              <a:gd name="adj2" fmla="val 3772722"/>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sp>
        <p:nvSpPr>
          <p:cNvPr id="46" name="Arc 45"/>
          <p:cNvSpPr/>
          <p:nvPr/>
        </p:nvSpPr>
        <p:spPr>
          <a:xfrm rot="16200000">
            <a:off x="1093788" y="3638550"/>
            <a:ext cx="495300" cy="869950"/>
          </a:xfrm>
          <a:prstGeom prst="arc">
            <a:avLst>
              <a:gd name="adj1" fmla="val 7122353"/>
              <a:gd name="adj2" fmla="val 3772722"/>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sp>
        <p:nvSpPr>
          <p:cNvPr id="25614" name="TextBox 46"/>
          <p:cNvSpPr txBox="1">
            <a:spLocks noChangeArrowheads="1"/>
          </p:cNvSpPr>
          <p:nvPr/>
        </p:nvSpPr>
        <p:spPr bwMode="auto">
          <a:xfrm>
            <a:off x="6942138" y="35179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0</a:t>
            </a:r>
          </a:p>
        </p:txBody>
      </p:sp>
      <p:sp>
        <p:nvSpPr>
          <p:cNvPr id="25615" name="TextBox 47"/>
          <p:cNvSpPr txBox="1">
            <a:spLocks noChangeArrowheads="1"/>
          </p:cNvSpPr>
          <p:nvPr/>
        </p:nvSpPr>
        <p:spPr bwMode="auto">
          <a:xfrm>
            <a:off x="881063" y="35179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0</a:t>
            </a:r>
          </a:p>
        </p:txBody>
      </p:sp>
      <p:sp>
        <p:nvSpPr>
          <p:cNvPr id="49" name="Arc 48"/>
          <p:cNvSpPr/>
          <p:nvPr/>
        </p:nvSpPr>
        <p:spPr>
          <a:xfrm>
            <a:off x="3429000" y="2751138"/>
            <a:ext cx="3048000" cy="1516062"/>
          </a:xfrm>
          <a:prstGeom prst="arc">
            <a:avLst>
              <a:gd name="adj1" fmla="val 16200000"/>
              <a:gd name="adj2" fmla="val 0"/>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50" name="Arc 49"/>
          <p:cNvSpPr/>
          <p:nvPr/>
        </p:nvSpPr>
        <p:spPr>
          <a:xfrm flipV="1">
            <a:off x="3429000" y="3927475"/>
            <a:ext cx="3048000" cy="1517650"/>
          </a:xfrm>
          <a:prstGeom prst="arc">
            <a:avLst>
              <a:gd name="adj1" fmla="val 16200000"/>
              <a:gd name="adj2" fmla="val 0"/>
            </a:avLst>
          </a:prstGeom>
          <a:ln w="12700">
            <a:solidFill>
              <a:srgbClr val="FF00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51" name="Arc 50"/>
          <p:cNvSpPr/>
          <p:nvPr/>
        </p:nvSpPr>
        <p:spPr>
          <a:xfrm flipH="1">
            <a:off x="2235200" y="2735263"/>
            <a:ext cx="3048000" cy="1516062"/>
          </a:xfrm>
          <a:prstGeom prst="arc">
            <a:avLst>
              <a:gd name="adj1" fmla="val 16200000"/>
              <a:gd name="adj2" fmla="val 0"/>
            </a:avLst>
          </a:prstGeom>
          <a:ln w="12700">
            <a:solidFill>
              <a:srgbClr val="FF00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52" name="Arc 51"/>
          <p:cNvSpPr/>
          <p:nvPr/>
        </p:nvSpPr>
        <p:spPr>
          <a:xfrm flipH="1" flipV="1">
            <a:off x="2235200" y="3911600"/>
            <a:ext cx="3048000" cy="1517650"/>
          </a:xfrm>
          <a:prstGeom prst="arc">
            <a:avLst>
              <a:gd name="adj1" fmla="val 16200000"/>
              <a:gd name="adj2" fmla="val 0"/>
            </a:avLst>
          </a:prstGeom>
          <a:ln w="12700">
            <a:solidFill>
              <a:srgbClr val="FF0000"/>
            </a:solidFill>
            <a:headEnd type="none"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25620" name="TextBox 52"/>
          <p:cNvSpPr txBox="1">
            <a:spLocks noChangeArrowheads="1"/>
          </p:cNvSpPr>
          <p:nvPr/>
        </p:nvSpPr>
        <p:spPr bwMode="auto">
          <a:xfrm>
            <a:off x="1981200" y="25908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1</a:t>
            </a:r>
          </a:p>
        </p:txBody>
      </p:sp>
      <p:sp>
        <p:nvSpPr>
          <p:cNvPr id="25621" name="TextBox 53"/>
          <p:cNvSpPr txBox="1">
            <a:spLocks noChangeArrowheads="1"/>
          </p:cNvSpPr>
          <p:nvPr/>
        </p:nvSpPr>
        <p:spPr bwMode="auto">
          <a:xfrm>
            <a:off x="5638800" y="25908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1</a:t>
            </a:r>
          </a:p>
        </p:txBody>
      </p:sp>
      <p:sp>
        <p:nvSpPr>
          <p:cNvPr id="25622" name="TextBox 54"/>
          <p:cNvSpPr txBox="1">
            <a:spLocks noChangeArrowheads="1"/>
          </p:cNvSpPr>
          <p:nvPr/>
        </p:nvSpPr>
        <p:spPr bwMode="auto">
          <a:xfrm>
            <a:off x="1981200" y="52578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1</a:t>
            </a:r>
          </a:p>
        </p:txBody>
      </p:sp>
      <p:sp>
        <p:nvSpPr>
          <p:cNvPr id="25623" name="TextBox 55"/>
          <p:cNvSpPr txBox="1">
            <a:spLocks noChangeArrowheads="1"/>
          </p:cNvSpPr>
          <p:nvPr/>
        </p:nvSpPr>
        <p:spPr bwMode="auto">
          <a:xfrm>
            <a:off x="5638800" y="5300663"/>
            <a:ext cx="914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1</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4"/>
          <p:cNvSpPr>
            <a:spLocks noGrp="1"/>
          </p:cNvSpPr>
          <p:nvPr>
            <p:ph type="title"/>
          </p:nvPr>
        </p:nvSpPr>
        <p:spPr>
          <a:xfrm>
            <a:off x="0" y="0"/>
            <a:ext cx="9144000" cy="1219200"/>
          </a:xfrm>
        </p:spPr>
        <p:txBody>
          <a:bodyPr/>
          <a:lstStyle/>
          <a:p>
            <a:pPr algn="l"/>
            <a:r>
              <a:rPr lang="en-US" sz="3200" dirty="0" smtClean="0"/>
              <a:t>	Step 3: </a:t>
            </a:r>
            <a:br>
              <a:rPr lang="en-US" sz="3200" dirty="0" smtClean="0"/>
            </a:br>
            <a:r>
              <a:rPr lang="en-US" sz="3200" dirty="0" smtClean="0"/>
              <a:t>	Encode Outputs to States (# Displayed?)</a:t>
            </a:r>
          </a:p>
        </p:txBody>
      </p:sp>
      <p:sp>
        <p:nvSpPr>
          <p:cNvPr id="4" name="Slide Number Placeholder 3"/>
          <p:cNvSpPr>
            <a:spLocks noGrp="1"/>
          </p:cNvSpPr>
          <p:nvPr>
            <p:ph type="sldNum" sz="quarter" idx="12"/>
          </p:nvPr>
        </p:nvSpPr>
        <p:spPr/>
        <p:txBody>
          <a:bodyPr/>
          <a:lstStyle/>
          <a:p>
            <a:pPr>
              <a:defRPr/>
            </a:pPr>
            <a:fld id="{53613915-C442-4AD8-8D7D-4CB6C427A7CC}" type="slidenum">
              <a:rPr lang="en-US" smtClean="0"/>
              <a:pPr>
                <a:defRPr/>
              </a:pPr>
              <a:t>25</a:t>
            </a:fld>
            <a:endParaRPr lang="en-US" dirty="0"/>
          </a:p>
        </p:txBody>
      </p:sp>
      <p:sp>
        <p:nvSpPr>
          <p:cNvPr id="8" name="Arc 7"/>
          <p:cNvSpPr/>
          <p:nvPr/>
        </p:nvSpPr>
        <p:spPr>
          <a:xfrm>
            <a:off x="4111625" y="1473200"/>
            <a:ext cx="495300" cy="869950"/>
          </a:xfrm>
          <a:prstGeom prst="arc">
            <a:avLst>
              <a:gd name="adj1" fmla="val 7122353"/>
              <a:gd name="adj2" fmla="val 3772722"/>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grpSp>
        <p:nvGrpSpPr>
          <p:cNvPr id="26629" name="Group 40"/>
          <p:cNvGrpSpPr>
            <a:grpSpLocks/>
          </p:cNvGrpSpPr>
          <p:nvPr/>
        </p:nvGrpSpPr>
        <p:grpSpPr bwMode="auto">
          <a:xfrm>
            <a:off x="3673475" y="2211388"/>
            <a:ext cx="1371600" cy="1346200"/>
            <a:chOff x="3673366" y="2211378"/>
            <a:chExt cx="1371600" cy="1345544"/>
          </a:xfrm>
        </p:grpSpPr>
        <p:sp>
          <p:nvSpPr>
            <p:cNvPr id="6" name="Oval 5"/>
            <p:cNvSpPr/>
            <p:nvPr/>
          </p:nvSpPr>
          <p:spPr>
            <a:xfrm>
              <a:off x="3759091" y="2211378"/>
              <a:ext cx="1189038" cy="1188458"/>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t>S0</a:t>
              </a:r>
            </a:p>
            <a:p>
              <a:pPr algn="ctr">
                <a:defRPr/>
              </a:pPr>
              <a:endParaRPr lang="en-US" sz="3600" dirty="0"/>
            </a:p>
          </p:txBody>
        </p:sp>
        <p:sp>
          <p:nvSpPr>
            <p:cNvPr id="26659" name="TextBox 10"/>
            <p:cNvSpPr txBox="1">
              <a:spLocks noChangeArrowheads="1"/>
            </p:cNvSpPr>
            <p:nvPr/>
          </p:nvSpPr>
          <p:spPr bwMode="auto">
            <a:xfrm>
              <a:off x="3673366" y="2664370"/>
              <a:ext cx="13716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dirty="0"/>
                <a:t>Qa  Qb</a:t>
              </a:r>
            </a:p>
            <a:p>
              <a:pPr algn="ctr" eaLnBrk="1" hangingPunct="1"/>
              <a:r>
                <a:rPr lang="en-US" sz="1200" dirty="0"/>
                <a:t>0     0</a:t>
              </a:r>
            </a:p>
            <a:p>
              <a:pPr algn="ctr" eaLnBrk="1" hangingPunct="1"/>
              <a:r>
                <a:rPr lang="en-US" sz="1600" dirty="0"/>
                <a:t>“4”</a:t>
              </a:r>
            </a:p>
            <a:p>
              <a:pPr algn="ctr" eaLnBrk="1" hangingPunct="1"/>
              <a:endParaRPr lang="en-US" sz="1200" dirty="0"/>
            </a:p>
          </p:txBody>
        </p:sp>
      </p:grpSp>
      <p:sp>
        <p:nvSpPr>
          <p:cNvPr id="26630" name="TextBox 12"/>
          <p:cNvSpPr txBox="1">
            <a:spLocks noChangeArrowheads="1"/>
          </p:cNvSpPr>
          <p:nvPr/>
        </p:nvSpPr>
        <p:spPr bwMode="auto">
          <a:xfrm>
            <a:off x="4511675" y="6138863"/>
            <a:ext cx="914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0</a:t>
            </a:r>
          </a:p>
        </p:txBody>
      </p:sp>
      <p:grpSp>
        <p:nvGrpSpPr>
          <p:cNvPr id="26631" name="Group 39"/>
          <p:cNvGrpSpPr>
            <a:grpSpLocks/>
          </p:cNvGrpSpPr>
          <p:nvPr/>
        </p:nvGrpSpPr>
        <p:grpSpPr bwMode="auto">
          <a:xfrm>
            <a:off x="3673475" y="4764088"/>
            <a:ext cx="1371600" cy="1189037"/>
            <a:chOff x="3673418" y="4763910"/>
            <a:chExt cx="1371600" cy="1188720"/>
          </a:xfrm>
        </p:grpSpPr>
        <p:sp>
          <p:nvSpPr>
            <p:cNvPr id="27" name="Oval 26"/>
            <p:cNvSpPr/>
            <p:nvPr/>
          </p:nvSpPr>
          <p:spPr>
            <a:xfrm>
              <a:off x="3759143" y="4763910"/>
              <a:ext cx="1189038" cy="1188720"/>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t>S2</a:t>
              </a:r>
            </a:p>
            <a:p>
              <a:pPr algn="ctr">
                <a:defRPr/>
              </a:pPr>
              <a:endParaRPr lang="en-US" sz="3600" dirty="0"/>
            </a:p>
          </p:txBody>
        </p:sp>
        <p:sp>
          <p:nvSpPr>
            <p:cNvPr id="26657" name="TextBox 32"/>
            <p:cNvSpPr txBox="1">
              <a:spLocks noChangeArrowheads="1"/>
            </p:cNvSpPr>
            <p:nvPr/>
          </p:nvSpPr>
          <p:spPr bwMode="auto">
            <a:xfrm>
              <a:off x="3673418" y="5216902"/>
              <a:ext cx="1371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dirty="0"/>
                <a:t>Qa  Qb</a:t>
              </a:r>
            </a:p>
            <a:p>
              <a:pPr algn="ctr" eaLnBrk="1" hangingPunct="1"/>
              <a:r>
                <a:rPr lang="en-US" sz="1200" dirty="0"/>
                <a:t>1     0</a:t>
              </a:r>
            </a:p>
            <a:p>
              <a:pPr algn="ctr" eaLnBrk="1" hangingPunct="1"/>
              <a:r>
                <a:rPr lang="en-US" sz="1600" dirty="0"/>
                <a:t>“9”</a:t>
              </a:r>
            </a:p>
          </p:txBody>
        </p:sp>
      </p:grpSp>
      <p:sp>
        <p:nvSpPr>
          <p:cNvPr id="26632" name="Rectangle 33"/>
          <p:cNvSpPr>
            <a:spLocks noChangeArrowheads="1"/>
          </p:cNvSpPr>
          <p:nvPr/>
        </p:nvSpPr>
        <p:spPr bwMode="auto">
          <a:xfrm>
            <a:off x="3467155" y="3400425"/>
            <a:ext cx="19255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200" dirty="0" smtClean="0"/>
              <a:t>0100</a:t>
            </a:r>
          </a:p>
          <a:p>
            <a:pPr algn="ctr"/>
            <a:r>
              <a:rPr lang="en-US" sz="1200" dirty="0" smtClean="0"/>
              <a:t>C3=0  </a:t>
            </a:r>
            <a:r>
              <a:rPr lang="en-US" sz="1200" dirty="0"/>
              <a:t>C2=1  C1=0  C0=0</a:t>
            </a:r>
          </a:p>
        </p:txBody>
      </p:sp>
      <p:sp>
        <p:nvSpPr>
          <p:cNvPr id="26633" name="TextBox 34"/>
          <p:cNvSpPr txBox="1">
            <a:spLocks noChangeArrowheads="1"/>
          </p:cNvSpPr>
          <p:nvPr/>
        </p:nvSpPr>
        <p:spPr bwMode="auto">
          <a:xfrm>
            <a:off x="4495800" y="16764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0</a:t>
            </a:r>
          </a:p>
        </p:txBody>
      </p:sp>
      <p:grpSp>
        <p:nvGrpSpPr>
          <p:cNvPr id="26634" name="Group 42"/>
          <p:cNvGrpSpPr>
            <a:grpSpLocks/>
          </p:cNvGrpSpPr>
          <p:nvPr/>
        </p:nvGrpSpPr>
        <p:grpSpPr bwMode="auto">
          <a:xfrm>
            <a:off x="5791200" y="3494088"/>
            <a:ext cx="1371600" cy="1346200"/>
            <a:chOff x="5791200" y="3483958"/>
            <a:chExt cx="1371600" cy="1345544"/>
          </a:xfrm>
        </p:grpSpPr>
        <p:sp>
          <p:nvSpPr>
            <p:cNvPr id="36" name="Oval 35"/>
            <p:cNvSpPr/>
            <p:nvPr/>
          </p:nvSpPr>
          <p:spPr>
            <a:xfrm>
              <a:off x="5876925" y="3483958"/>
              <a:ext cx="1189038" cy="1188458"/>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t>S1</a:t>
              </a:r>
            </a:p>
            <a:p>
              <a:pPr algn="ctr">
                <a:defRPr/>
              </a:pPr>
              <a:endParaRPr lang="en-US" sz="3600" dirty="0"/>
            </a:p>
          </p:txBody>
        </p:sp>
        <p:sp>
          <p:nvSpPr>
            <p:cNvPr id="26655" name="TextBox 36"/>
            <p:cNvSpPr txBox="1">
              <a:spLocks noChangeArrowheads="1"/>
            </p:cNvSpPr>
            <p:nvPr/>
          </p:nvSpPr>
          <p:spPr bwMode="auto">
            <a:xfrm>
              <a:off x="5791200" y="3936950"/>
              <a:ext cx="13716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dirty="0"/>
                <a:t>Qa  Qb</a:t>
              </a:r>
            </a:p>
            <a:p>
              <a:pPr algn="ctr" eaLnBrk="1" hangingPunct="1"/>
              <a:r>
                <a:rPr lang="en-US" sz="1200" dirty="0"/>
                <a:t>0     1</a:t>
              </a:r>
            </a:p>
            <a:p>
              <a:pPr algn="ctr" eaLnBrk="1" hangingPunct="1"/>
              <a:r>
                <a:rPr lang="en-US" sz="1600" dirty="0"/>
                <a:t>“6”</a:t>
              </a:r>
            </a:p>
            <a:p>
              <a:pPr algn="ctr" eaLnBrk="1" hangingPunct="1"/>
              <a:endParaRPr lang="en-US" sz="1200" dirty="0"/>
            </a:p>
          </p:txBody>
        </p:sp>
      </p:grpSp>
      <p:grpSp>
        <p:nvGrpSpPr>
          <p:cNvPr id="26635" name="Group 41"/>
          <p:cNvGrpSpPr>
            <a:grpSpLocks/>
          </p:cNvGrpSpPr>
          <p:nvPr/>
        </p:nvGrpSpPr>
        <p:grpSpPr bwMode="auto">
          <a:xfrm>
            <a:off x="1566863" y="3494088"/>
            <a:ext cx="1371600" cy="1346200"/>
            <a:chOff x="1752600" y="3505200"/>
            <a:chExt cx="1371600" cy="1345544"/>
          </a:xfrm>
        </p:grpSpPr>
        <p:sp>
          <p:nvSpPr>
            <p:cNvPr id="38" name="Oval 37"/>
            <p:cNvSpPr/>
            <p:nvPr/>
          </p:nvSpPr>
          <p:spPr>
            <a:xfrm>
              <a:off x="1838325" y="3505200"/>
              <a:ext cx="1189037" cy="1188458"/>
            </a:xfrm>
            <a:prstGeom prst="ellipse">
              <a:avLst/>
            </a:prstGeom>
            <a:ln w="28575">
              <a:solidFill>
                <a:srgbClr val="0000F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t>S3</a:t>
              </a:r>
            </a:p>
            <a:p>
              <a:pPr algn="ctr">
                <a:defRPr/>
              </a:pPr>
              <a:endParaRPr lang="en-US" sz="3600" dirty="0"/>
            </a:p>
          </p:txBody>
        </p:sp>
        <p:sp>
          <p:nvSpPr>
            <p:cNvPr id="26653" name="TextBox 38"/>
            <p:cNvSpPr txBox="1">
              <a:spLocks noChangeArrowheads="1"/>
            </p:cNvSpPr>
            <p:nvPr/>
          </p:nvSpPr>
          <p:spPr bwMode="auto">
            <a:xfrm>
              <a:off x="1752600" y="3958192"/>
              <a:ext cx="13716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dirty="0"/>
                <a:t>Qa  Qb</a:t>
              </a:r>
            </a:p>
            <a:p>
              <a:pPr algn="ctr" eaLnBrk="1" hangingPunct="1"/>
              <a:r>
                <a:rPr lang="en-US" sz="1200" dirty="0"/>
                <a:t>1     1</a:t>
              </a:r>
            </a:p>
            <a:p>
              <a:pPr algn="ctr" eaLnBrk="1" hangingPunct="1"/>
              <a:r>
                <a:rPr lang="en-US" sz="1600" dirty="0"/>
                <a:t>“1”</a:t>
              </a:r>
            </a:p>
            <a:p>
              <a:pPr algn="ctr" eaLnBrk="1" hangingPunct="1"/>
              <a:endParaRPr lang="en-US" sz="1200" dirty="0"/>
            </a:p>
          </p:txBody>
        </p:sp>
      </p:grpSp>
      <p:sp>
        <p:nvSpPr>
          <p:cNvPr id="44" name="Arc 43"/>
          <p:cNvSpPr/>
          <p:nvPr/>
        </p:nvSpPr>
        <p:spPr>
          <a:xfrm rot="5400000">
            <a:off x="7125494" y="3639344"/>
            <a:ext cx="495300" cy="868362"/>
          </a:xfrm>
          <a:prstGeom prst="arc">
            <a:avLst>
              <a:gd name="adj1" fmla="val 7122353"/>
              <a:gd name="adj2" fmla="val 3772722"/>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sp>
        <p:nvSpPr>
          <p:cNvPr id="45" name="Arc 44"/>
          <p:cNvSpPr/>
          <p:nvPr/>
        </p:nvSpPr>
        <p:spPr>
          <a:xfrm rot="10800000">
            <a:off x="4111625" y="5826125"/>
            <a:ext cx="495300" cy="868363"/>
          </a:xfrm>
          <a:prstGeom prst="arc">
            <a:avLst>
              <a:gd name="adj1" fmla="val 7122353"/>
              <a:gd name="adj2" fmla="val 3772722"/>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sp>
        <p:nvSpPr>
          <p:cNvPr id="46" name="Arc 45"/>
          <p:cNvSpPr/>
          <p:nvPr/>
        </p:nvSpPr>
        <p:spPr>
          <a:xfrm rot="16200000">
            <a:off x="1093788" y="3638550"/>
            <a:ext cx="495300" cy="869950"/>
          </a:xfrm>
          <a:prstGeom prst="arc">
            <a:avLst>
              <a:gd name="adj1" fmla="val 7122353"/>
              <a:gd name="adj2" fmla="val 3772722"/>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0000FF"/>
              </a:solidFill>
            </a:endParaRPr>
          </a:p>
        </p:txBody>
      </p:sp>
      <p:sp>
        <p:nvSpPr>
          <p:cNvPr id="26639" name="TextBox 46"/>
          <p:cNvSpPr txBox="1">
            <a:spLocks noChangeArrowheads="1"/>
          </p:cNvSpPr>
          <p:nvPr/>
        </p:nvSpPr>
        <p:spPr bwMode="auto">
          <a:xfrm>
            <a:off x="6942138" y="35179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0</a:t>
            </a:r>
          </a:p>
        </p:txBody>
      </p:sp>
      <p:sp>
        <p:nvSpPr>
          <p:cNvPr id="26640" name="TextBox 47"/>
          <p:cNvSpPr txBox="1">
            <a:spLocks noChangeArrowheads="1"/>
          </p:cNvSpPr>
          <p:nvPr/>
        </p:nvSpPr>
        <p:spPr bwMode="auto">
          <a:xfrm>
            <a:off x="881063" y="35179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0</a:t>
            </a:r>
          </a:p>
        </p:txBody>
      </p:sp>
      <p:sp>
        <p:nvSpPr>
          <p:cNvPr id="49" name="Arc 48"/>
          <p:cNvSpPr/>
          <p:nvPr/>
        </p:nvSpPr>
        <p:spPr>
          <a:xfrm>
            <a:off x="3429000" y="2751138"/>
            <a:ext cx="3048000" cy="1516062"/>
          </a:xfrm>
          <a:prstGeom prst="arc">
            <a:avLst>
              <a:gd name="adj1" fmla="val 16200000"/>
              <a:gd name="adj2" fmla="val 0"/>
            </a:avLst>
          </a:prstGeom>
          <a:ln w="127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50" name="Arc 49"/>
          <p:cNvSpPr/>
          <p:nvPr/>
        </p:nvSpPr>
        <p:spPr>
          <a:xfrm flipV="1">
            <a:off x="3429000" y="3927475"/>
            <a:ext cx="3048000" cy="1517650"/>
          </a:xfrm>
          <a:prstGeom prst="arc">
            <a:avLst>
              <a:gd name="adj1" fmla="val 16200000"/>
              <a:gd name="adj2" fmla="val 0"/>
            </a:avLst>
          </a:prstGeom>
          <a:ln w="12700">
            <a:solidFill>
              <a:srgbClr val="FF00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51" name="Arc 50"/>
          <p:cNvSpPr/>
          <p:nvPr/>
        </p:nvSpPr>
        <p:spPr>
          <a:xfrm flipH="1">
            <a:off x="2235200" y="2735263"/>
            <a:ext cx="3048000" cy="1516062"/>
          </a:xfrm>
          <a:prstGeom prst="arc">
            <a:avLst>
              <a:gd name="adj1" fmla="val 16200000"/>
              <a:gd name="adj2" fmla="val 0"/>
            </a:avLst>
          </a:prstGeom>
          <a:ln w="12700">
            <a:solidFill>
              <a:srgbClr val="FF00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52" name="Arc 51"/>
          <p:cNvSpPr/>
          <p:nvPr/>
        </p:nvSpPr>
        <p:spPr>
          <a:xfrm flipH="1" flipV="1">
            <a:off x="2235200" y="3911600"/>
            <a:ext cx="3048000" cy="1517650"/>
          </a:xfrm>
          <a:prstGeom prst="arc">
            <a:avLst>
              <a:gd name="adj1" fmla="val 16200000"/>
              <a:gd name="adj2" fmla="val 0"/>
            </a:avLst>
          </a:prstGeom>
          <a:ln w="12700">
            <a:solidFill>
              <a:srgbClr val="FF0000"/>
            </a:solidFill>
            <a:headEnd type="none"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26645" name="TextBox 52"/>
          <p:cNvSpPr txBox="1">
            <a:spLocks noChangeArrowheads="1"/>
          </p:cNvSpPr>
          <p:nvPr/>
        </p:nvSpPr>
        <p:spPr bwMode="auto">
          <a:xfrm>
            <a:off x="1981200" y="25908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1</a:t>
            </a:r>
          </a:p>
        </p:txBody>
      </p:sp>
      <p:sp>
        <p:nvSpPr>
          <p:cNvPr id="26646" name="TextBox 53"/>
          <p:cNvSpPr txBox="1">
            <a:spLocks noChangeArrowheads="1"/>
          </p:cNvSpPr>
          <p:nvPr/>
        </p:nvSpPr>
        <p:spPr bwMode="auto">
          <a:xfrm>
            <a:off x="5638800" y="25908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1</a:t>
            </a:r>
          </a:p>
        </p:txBody>
      </p:sp>
      <p:sp>
        <p:nvSpPr>
          <p:cNvPr id="26647" name="TextBox 54"/>
          <p:cNvSpPr txBox="1">
            <a:spLocks noChangeArrowheads="1"/>
          </p:cNvSpPr>
          <p:nvPr/>
        </p:nvSpPr>
        <p:spPr bwMode="auto">
          <a:xfrm>
            <a:off x="1981200" y="5257800"/>
            <a:ext cx="914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1</a:t>
            </a:r>
          </a:p>
        </p:txBody>
      </p:sp>
      <p:sp>
        <p:nvSpPr>
          <p:cNvPr id="26648" name="TextBox 55"/>
          <p:cNvSpPr txBox="1">
            <a:spLocks noChangeArrowheads="1"/>
          </p:cNvSpPr>
          <p:nvPr/>
        </p:nvSpPr>
        <p:spPr bwMode="auto">
          <a:xfrm>
            <a:off x="5638800" y="5300663"/>
            <a:ext cx="914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t>EN = 1</a:t>
            </a:r>
          </a:p>
        </p:txBody>
      </p:sp>
      <p:sp>
        <p:nvSpPr>
          <p:cNvPr id="26649" name="Rectangle 33"/>
          <p:cNvSpPr>
            <a:spLocks noChangeArrowheads="1"/>
          </p:cNvSpPr>
          <p:nvPr/>
        </p:nvSpPr>
        <p:spPr bwMode="auto">
          <a:xfrm>
            <a:off x="5483280" y="4737100"/>
            <a:ext cx="19255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200" dirty="0" smtClean="0"/>
              <a:t>0110</a:t>
            </a:r>
          </a:p>
          <a:p>
            <a:pPr algn="ctr"/>
            <a:r>
              <a:rPr lang="en-US" sz="1200" dirty="0" smtClean="0"/>
              <a:t>C3=0  </a:t>
            </a:r>
            <a:r>
              <a:rPr lang="en-US" sz="1200" dirty="0"/>
              <a:t>C2=1  C1=1  C0=0</a:t>
            </a:r>
          </a:p>
        </p:txBody>
      </p:sp>
      <p:sp>
        <p:nvSpPr>
          <p:cNvPr id="26650" name="Rectangle 33"/>
          <p:cNvSpPr>
            <a:spLocks noChangeArrowheads="1"/>
          </p:cNvSpPr>
          <p:nvPr/>
        </p:nvSpPr>
        <p:spPr bwMode="auto">
          <a:xfrm>
            <a:off x="3467155" y="4338935"/>
            <a:ext cx="19255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200" dirty="0" smtClean="0"/>
              <a:t>1001</a:t>
            </a:r>
          </a:p>
          <a:p>
            <a:pPr algn="ctr"/>
            <a:r>
              <a:rPr lang="en-US" sz="1200" dirty="0" smtClean="0"/>
              <a:t>C3=1  </a:t>
            </a:r>
            <a:r>
              <a:rPr lang="en-US" sz="1200" dirty="0"/>
              <a:t>C2=0  C1=0  C0=1</a:t>
            </a:r>
          </a:p>
        </p:txBody>
      </p:sp>
      <p:sp>
        <p:nvSpPr>
          <p:cNvPr id="26651" name="Rectangle 34"/>
          <p:cNvSpPr>
            <a:spLocks noChangeArrowheads="1"/>
          </p:cNvSpPr>
          <p:nvPr/>
        </p:nvSpPr>
        <p:spPr bwMode="auto">
          <a:xfrm>
            <a:off x="1324030" y="4737100"/>
            <a:ext cx="19255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200" dirty="0" smtClean="0"/>
              <a:t>0001</a:t>
            </a:r>
          </a:p>
          <a:p>
            <a:pPr algn="ctr"/>
            <a:r>
              <a:rPr lang="en-US" sz="1200" dirty="0" smtClean="0"/>
              <a:t>C3=0  </a:t>
            </a:r>
            <a:r>
              <a:rPr lang="en-US" sz="1200" dirty="0"/>
              <a:t>C2=0  C1=0  C0=1</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a:xfrm>
            <a:off x="0" y="0"/>
            <a:ext cx="9144000" cy="1219200"/>
          </a:xfrm>
        </p:spPr>
        <p:txBody>
          <a:bodyPr/>
          <a:lstStyle/>
          <a:p>
            <a:pPr indent="6350" algn="l">
              <a:spcAft>
                <a:spcPts val="2400"/>
              </a:spcAft>
            </a:pPr>
            <a:r>
              <a:rPr lang="en-US" sz="3200" dirty="0" smtClean="0"/>
              <a:t>	Step 4: </a:t>
            </a:r>
            <a:r>
              <a:rPr lang="en-US" sz="3200" dirty="0"/>
              <a:t/>
            </a:r>
            <a:br>
              <a:rPr lang="en-US" sz="3200" dirty="0"/>
            </a:br>
            <a:r>
              <a:rPr lang="en-US" sz="3200" dirty="0" smtClean="0"/>
              <a:t>	Create State Transition Table</a:t>
            </a:r>
          </a:p>
        </p:txBody>
      </p:sp>
      <p:sp>
        <p:nvSpPr>
          <p:cNvPr id="4" name="Slide Number Placeholder 3"/>
          <p:cNvSpPr>
            <a:spLocks noGrp="1"/>
          </p:cNvSpPr>
          <p:nvPr>
            <p:ph type="sldNum" sz="quarter" idx="12"/>
          </p:nvPr>
        </p:nvSpPr>
        <p:spPr/>
        <p:txBody>
          <a:bodyPr/>
          <a:lstStyle/>
          <a:p>
            <a:pPr>
              <a:defRPr/>
            </a:pPr>
            <a:fld id="{D7B1E041-899A-49AC-97DE-B9BA8702A8F5}" type="slidenum">
              <a:rPr lang="en-US" smtClean="0"/>
              <a:pPr>
                <a:defRPr/>
              </a:pPr>
              <a:t>26</a:t>
            </a:fld>
            <a:endParaRPr lang="en-US" dirty="0"/>
          </a:p>
        </p:txBody>
      </p:sp>
      <p:graphicFrame>
        <p:nvGraphicFramePr>
          <p:cNvPr id="37" name="Table 36"/>
          <p:cNvGraphicFramePr>
            <a:graphicFrameLocks noGrp="1"/>
          </p:cNvGraphicFramePr>
          <p:nvPr/>
        </p:nvGraphicFramePr>
        <p:xfrm>
          <a:off x="457210" y="1793240"/>
          <a:ext cx="8066305" cy="4226560"/>
        </p:xfrm>
        <a:graphic>
          <a:graphicData uri="http://schemas.openxmlformats.org/drawingml/2006/table">
            <a:tbl>
              <a:tblPr firstRow="1" bandRow="1">
                <a:tableStyleId>{5C22544A-7EE6-4342-B048-85BDC9FD1C3A}</a:tableStyleId>
              </a:tblPr>
              <a:tblGrid>
                <a:gridCol w="620485"/>
                <a:gridCol w="620485"/>
                <a:gridCol w="620485"/>
                <a:gridCol w="620485"/>
                <a:gridCol w="620485"/>
                <a:gridCol w="620485"/>
                <a:gridCol w="620485"/>
                <a:gridCol w="620485"/>
                <a:gridCol w="620485"/>
                <a:gridCol w="620485"/>
                <a:gridCol w="620485"/>
                <a:gridCol w="620485"/>
                <a:gridCol w="620485"/>
              </a:tblGrid>
              <a:tr h="370840">
                <a:tc rowSpan="3">
                  <a:txBody>
                    <a:bodyPr/>
                    <a:lstStyle/>
                    <a:p>
                      <a:pPr algn="ctr"/>
                      <a:r>
                        <a:rPr lang="en-US" sz="2000" b="0" dirty="0" smtClean="0">
                          <a:solidFill>
                            <a:srgbClr val="000000"/>
                          </a:solidFill>
                        </a:rPr>
                        <a:t>State</a:t>
                      </a:r>
                      <a:endParaRPr lang="en-US" sz="2000" b="0" dirty="0">
                        <a:solidFill>
                          <a:srgbClr val="000000"/>
                        </a:solidFill>
                      </a:endParaRPr>
                    </a:p>
                  </a:txBody>
                  <a:tcPr vert="vert">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en-US" b="0" dirty="0" smtClean="0">
                          <a:solidFill>
                            <a:srgbClr val="000000"/>
                          </a:solidFill>
                        </a:rPr>
                        <a:t>Inputs</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r>
                        <a:rPr lang="en-US" sz="2000" b="0" dirty="0" smtClean="0">
                          <a:solidFill>
                            <a:srgbClr val="000000"/>
                          </a:solidFill>
                        </a:rPr>
                        <a:t>State</a:t>
                      </a:r>
                      <a:endParaRPr lang="en-US" sz="2000" b="0" dirty="0">
                        <a:solidFill>
                          <a:srgbClr val="000000"/>
                        </a:solidFill>
                      </a:endParaRPr>
                    </a:p>
                  </a:txBody>
                  <a:tcPr vert="vert">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8">
                  <a:txBody>
                    <a:bodyPr/>
                    <a:lstStyle/>
                    <a:p>
                      <a:pPr algn="ctr"/>
                      <a:r>
                        <a:rPr lang="en-US" b="0" dirty="0" smtClean="0">
                          <a:solidFill>
                            <a:srgbClr val="000000"/>
                          </a:solidFill>
                        </a:rPr>
                        <a:t>Outputs</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vMerge="1">
                  <a:txBody>
                    <a:bodyPr/>
                    <a:lstStyle/>
                    <a:p>
                      <a:pPr algn="ctr"/>
                      <a:endParaRPr lang="en-US" dirty="0"/>
                    </a:p>
                  </a:txBody>
                  <a:tcPr vert="vert">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1400" b="0" dirty="0" smtClean="0">
                          <a:solidFill>
                            <a:srgbClr val="000000"/>
                          </a:solidFill>
                        </a:rPr>
                        <a:t>Present</a:t>
                      </a:r>
                    </a:p>
                    <a:p>
                      <a:pPr algn="ctr"/>
                      <a:r>
                        <a:rPr lang="en-US" sz="1400" b="0" dirty="0" smtClean="0">
                          <a:solidFill>
                            <a:srgbClr val="000000"/>
                          </a:solidFill>
                        </a:rPr>
                        <a:t>State</a:t>
                      </a:r>
                      <a:endParaRPr lang="en-US" sz="1400"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smtClean="0">
                          <a:solidFill>
                            <a:srgbClr val="000000"/>
                          </a:solidFill>
                        </a:rPr>
                        <a:t>Input</a:t>
                      </a:r>
                      <a:endParaRPr lang="en-US" sz="1400"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1400" b="0" dirty="0">
                        <a:solidFill>
                          <a:srgbClr val="000000"/>
                        </a:solidFill>
                      </a:endParaRPr>
                    </a:p>
                  </a:txBody>
                  <a:tcPr vert="vert">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1400" b="0" dirty="0" smtClean="0">
                          <a:solidFill>
                            <a:srgbClr val="000000"/>
                          </a:solidFill>
                        </a:rPr>
                        <a:t>Next</a:t>
                      </a:r>
                    </a:p>
                    <a:p>
                      <a:pPr algn="ctr"/>
                      <a:r>
                        <a:rPr lang="en-US" sz="1400" b="0" dirty="0" smtClean="0">
                          <a:solidFill>
                            <a:srgbClr val="000000"/>
                          </a:solidFill>
                        </a:rPr>
                        <a:t>State</a:t>
                      </a:r>
                      <a:endParaRPr lang="en-US" sz="1400"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1400" b="0" dirty="0" smtClean="0">
                          <a:solidFill>
                            <a:srgbClr val="000000"/>
                          </a:solidFill>
                        </a:rPr>
                        <a:t>F/F</a:t>
                      </a:r>
                    </a:p>
                    <a:p>
                      <a:pPr algn="ctr"/>
                      <a:r>
                        <a:rPr lang="en-US" sz="1400" b="0" dirty="0" smtClean="0">
                          <a:solidFill>
                            <a:srgbClr val="000000"/>
                          </a:solidFill>
                        </a:rPr>
                        <a:t>Inputs</a:t>
                      </a:r>
                      <a:endParaRPr lang="en-US" sz="1400"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ctr"/>
                      <a:r>
                        <a:rPr lang="en-US" sz="1400" b="0" dirty="0" smtClean="0">
                          <a:solidFill>
                            <a:srgbClr val="000000"/>
                          </a:solidFill>
                        </a:rPr>
                        <a:t>Encoded </a:t>
                      </a:r>
                    </a:p>
                    <a:p>
                      <a:pPr algn="ctr"/>
                      <a:r>
                        <a:rPr lang="en-US" sz="1400" b="0" dirty="0" smtClean="0">
                          <a:solidFill>
                            <a:srgbClr val="000000"/>
                          </a:solidFill>
                        </a:rPr>
                        <a:t>Outputs</a:t>
                      </a:r>
                      <a:endParaRPr lang="en-US" sz="1400"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vMerge="1">
                  <a:txBody>
                    <a:bodyPr/>
                    <a:lstStyle/>
                    <a:p>
                      <a:pPr algn="ctr"/>
                      <a:endParaRPr lang="en-US" dirty="0"/>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Qa</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Qb</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EN</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b="0" dirty="0">
                        <a:solidFill>
                          <a:srgbClr val="000000"/>
                        </a:solidFill>
                      </a:endParaRPr>
                    </a:p>
                  </a:txBody>
                  <a:tcPr vert="vert">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Qa*</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Qb*</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Da</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Db</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C3</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C2</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C1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C0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ctr"/>
                      <a:r>
                        <a:rPr lang="en-US" b="0" dirty="0" smtClean="0">
                          <a:solidFill>
                            <a:srgbClr val="000000"/>
                          </a:solidFill>
                        </a:rPr>
                        <a:t>S0</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S0</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ctr"/>
                      <a:r>
                        <a:rPr lang="en-US" b="0" dirty="0" smtClean="0">
                          <a:solidFill>
                            <a:srgbClr val="000000"/>
                          </a:solidFill>
                        </a:rPr>
                        <a:t>S0</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S1</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ctr"/>
                      <a:r>
                        <a:rPr lang="en-US" b="0" dirty="0" smtClean="0">
                          <a:solidFill>
                            <a:srgbClr val="000000"/>
                          </a:solidFill>
                        </a:rPr>
                        <a:t>S1</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S1</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ctr"/>
                      <a:r>
                        <a:rPr lang="en-US" b="0" dirty="0" smtClean="0">
                          <a:solidFill>
                            <a:srgbClr val="000000"/>
                          </a:solidFill>
                        </a:rPr>
                        <a:t>S1</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S2</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ctr"/>
                      <a:r>
                        <a:rPr lang="en-US" b="0" dirty="0" smtClean="0">
                          <a:solidFill>
                            <a:srgbClr val="000000"/>
                          </a:solidFill>
                        </a:rPr>
                        <a:t>S2</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S2</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ctr"/>
                      <a:r>
                        <a:rPr lang="en-US" b="0" dirty="0" smtClean="0">
                          <a:solidFill>
                            <a:srgbClr val="000000"/>
                          </a:solidFill>
                        </a:rPr>
                        <a:t>S2</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S3</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ctr"/>
                      <a:r>
                        <a:rPr lang="en-US" b="0" dirty="0" smtClean="0">
                          <a:solidFill>
                            <a:srgbClr val="000000"/>
                          </a:solidFill>
                        </a:rPr>
                        <a:t>S3</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S3</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ctr"/>
                      <a:r>
                        <a:rPr lang="en-US" b="0" dirty="0" smtClean="0">
                          <a:solidFill>
                            <a:srgbClr val="000000"/>
                          </a:solidFill>
                        </a:rPr>
                        <a:t>S3</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S0</a:t>
                      </a:r>
                      <a:endParaRPr lang="en-US" b="0" dirty="0">
                        <a:solidFill>
                          <a:srgbClr val="000000"/>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0</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smtClean="0">
                          <a:solidFill>
                            <a:srgbClr val="000000"/>
                          </a:solidFill>
                        </a:rPr>
                        <a:t>1</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 name="TextBox 1"/>
          <p:cNvSpPr txBox="1"/>
          <p:nvPr/>
        </p:nvSpPr>
        <p:spPr>
          <a:xfrm>
            <a:off x="457200" y="6183868"/>
            <a:ext cx="4495800" cy="369332"/>
          </a:xfrm>
          <a:prstGeom prst="rect">
            <a:avLst/>
          </a:prstGeom>
          <a:noFill/>
        </p:spPr>
        <p:txBody>
          <a:bodyPr wrap="square" rtlCol="0">
            <a:spAutoFit/>
          </a:bodyPr>
          <a:lstStyle/>
          <a:p>
            <a:r>
              <a:rPr lang="en-US" dirty="0" smtClean="0"/>
              <a:t>See Slide Notes for a detailed description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itle 4"/>
          <p:cNvSpPr>
            <a:spLocks noGrp="1"/>
          </p:cNvSpPr>
          <p:nvPr>
            <p:ph type="title"/>
          </p:nvPr>
        </p:nvSpPr>
        <p:spPr>
          <a:xfrm>
            <a:off x="0" y="0"/>
            <a:ext cx="9144000" cy="1219200"/>
          </a:xfrm>
        </p:spPr>
        <p:txBody>
          <a:bodyPr/>
          <a:lstStyle/>
          <a:p>
            <a:pPr indent="6350" algn="l">
              <a:spcAft>
                <a:spcPts val="2400"/>
              </a:spcAft>
            </a:pPr>
            <a:r>
              <a:rPr lang="en-US" sz="3200" dirty="0" smtClean="0"/>
              <a:t>	Step 5: </a:t>
            </a:r>
            <a:br>
              <a:rPr lang="en-US" sz="3200" dirty="0" smtClean="0"/>
            </a:br>
            <a:r>
              <a:rPr lang="en-US" sz="3200" dirty="0" smtClean="0"/>
              <a:t>	Write and Simplify Design Equations</a:t>
            </a:r>
          </a:p>
        </p:txBody>
      </p:sp>
      <p:sp>
        <p:nvSpPr>
          <p:cNvPr id="4" name="Slide Number Placeholder 3"/>
          <p:cNvSpPr>
            <a:spLocks noGrp="1"/>
          </p:cNvSpPr>
          <p:nvPr>
            <p:ph type="sldNum" sz="quarter" idx="12"/>
          </p:nvPr>
        </p:nvSpPr>
        <p:spPr/>
        <p:txBody>
          <a:bodyPr/>
          <a:lstStyle/>
          <a:p>
            <a:pPr>
              <a:defRPr/>
            </a:pPr>
            <a:fld id="{2DE175BE-0E39-443B-B74F-F100BE125971}" type="slidenum">
              <a:rPr lang="en-US" smtClean="0"/>
              <a:pPr>
                <a:defRPr/>
              </a:pPr>
              <a:t>27</a:t>
            </a:fld>
            <a:endParaRPr lang="en-US" dirty="0"/>
          </a:p>
        </p:txBody>
      </p:sp>
      <p:graphicFrame>
        <p:nvGraphicFramePr>
          <p:cNvPr id="1026" name="Object 3"/>
          <p:cNvGraphicFramePr>
            <a:graphicFrameLocks noChangeAspect="1"/>
          </p:cNvGraphicFramePr>
          <p:nvPr/>
        </p:nvGraphicFramePr>
        <p:xfrm>
          <a:off x="403225" y="1447800"/>
          <a:ext cx="6530975" cy="930275"/>
        </p:xfrm>
        <a:graphic>
          <a:graphicData uri="http://schemas.openxmlformats.org/presentationml/2006/ole">
            <mc:AlternateContent xmlns:mc="http://schemas.openxmlformats.org/markup-compatibility/2006">
              <mc:Choice xmlns:v="urn:schemas-microsoft-com:vml" Requires="v">
                <p:oleObj spid="_x0000_s1088" name="Equation" r:id="rId4" imgW="4635360" imgH="660240" progId="Equation.3">
                  <p:embed/>
                </p:oleObj>
              </mc:Choice>
              <mc:Fallback>
                <p:oleObj name="Equation" r:id="rId4" imgW="4635360" imgH="66024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25" y="1447800"/>
                        <a:ext cx="6530975" cy="930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7" name="Object 4"/>
          <p:cNvGraphicFramePr>
            <a:graphicFrameLocks noChangeAspect="1"/>
          </p:cNvGraphicFramePr>
          <p:nvPr/>
        </p:nvGraphicFramePr>
        <p:xfrm>
          <a:off x="403225" y="2879725"/>
          <a:ext cx="6530975" cy="1376363"/>
        </p:xfrm>
        <a:graphic>
          <a:graphicData uri="http://schemas.openxmlformats.org/presentationml/2006/ole">
            <mc:AlternateContent xmlns:mc="http://schemas.openxmlformats.org/markup-compatibility/2006">
              <mc:Choice xmlns:v="urn:schemas-microsoft-com:vml" Requires="v">
                <p:oleObj spid="_x0000_s1089" name="Equation" r:id="rId6" imgW="4635360" imgH="977760" progId="Equation.3">
                  <p:embed/>
                </p:oleObj>
              </mc:Choice>
              <mc:Fallback>
                <p:oleObj name="Equation" r:id="rId6" imgW="4635360" imgH="97776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 y="2879725"/>
                        <a:ext cx="6530975" cy="1376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8" name="Object 5"/>
          <p:cNvGraphicFramePr>
            <a:graphicFrameLocks noChangeAspect="1"/>
          </p:cNvGraphicFramePr>
          <p:nvPr/>
        </p:nvGraphicFramePr>
        <p:xfrm>
          <a:off x="398463" y="4768850"/>
          <a:ext cx="7202487" cy="1771650"/>
        </p:xfrm>
        <a:graphic>
          <a:graphicData uri="http://schemas.openxmlformats.org/presentationml/2006/ole">
            <mc:AlternateContent xmlns:mc="http://schemas.openxmlformats.org/markup-compatibility/2006">
              <mc:Choice xmlns:v="urn:schemas-microsoft-com:vml" Requires="v">
                <p:oleObj spid="_x0000_s1090" name="Equation" r:id="rId8" imgW="5155920" imgH="1269720" progId="Equation.3">
                  <p:embed/>
                </p:oleObj>
              </mc:Choice>
              <mc:Fallback>
                <p:oleObj name="Equation" r:id="rId8" imgW="5155920" imgH="1269720" progId="Equation.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8463" y="4768850"/>
                        <a:ext cx="7202487" cy="1771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p:cNvSpPr/>
          <p:nvPr/>
        </p:nvSpPr>
        <p:spPr>
          <a:xfrm>
            <a:off x="365125" y="1984375"/>
            <a:ext cx="4297363" cy="457200"/>
          </a:xfrm>
          <a:prstGeom prst="rect">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0" name="Rectangle 9"/>
          <p:cNvSpPr/>
          <p:nvPr/>
        </p:nvSpPr>
        <p:spPr>
          <a:xfrm>
            <a:off x="349250" y="3423091"/>
            <a:ext cx="2720521" cy="365125"/>
          </a:xfrm>
          <a:prstGeom prst="rect">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3" name="Rectangle 12"/>
          <p:cNvSpPr/>
          <p:nvPr/>
        </p:nvSpPr>
        <p:spPr>
          <a:xfrm>
            <a:off x="3990975" y="5695950"/>
            <a:ext cx="914400" cy="457200"/>
          </a:xfrm>
          <a:prstGeom prst="rect">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4" name="Rectangle 13"/>
          <p:cNvSpPr/>
          <p:nvPr/>
        </p:nvSpPr>
        <p:spPr>
          <a:xfrm>
            <a:off x="7086600" y="6221413"/>
            <a:ext cx="457200" cy="457200"/>
          </a:xfrm>
          <a:prstGeom prst="rect">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5" name="Rectangle 14"/>
          <p:cNvSpPr/>
          <p:nvPr/>
        </p:nvSpPr>
        <p:spPr>
          <a:xfrm>
            <a:off x="7073900" y="5181600"/>
            <a:ext cx="457200" cy="457200"/>
          </a:xfrm>
          <a:prstGeom prst="rect">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6" name="Rectangle 15"/>
          <p:cNvSpPr/>
          <p:nvPr/>
        </p:nvSpPr>
        <p:spPr>
          <a:xfrm>
            <a:off x="4049713" y="4679950"/>
            <a:ext cx="914400" cy="457200"/>
          </a:xfrm>
          <a:prstGeom prst="rect">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3" name="Rectangle 2"/>
          <p:cNvSpPr/>
          <p:nvPr/>
        </p:nvSpPr>
        <p:spPr>
          <a:xfrm>
            <a:off x="349250" y="3858973"/>
            <a:ext cx="2002064" cy="484427"/>
          </a:xfrm>
          <a:prstGeom prst="rect">
            <a:avLst/>
          </a:prstGeom>
          <a:solidFill>
            <a:schemeClr val="bg1"/>
          </a:solidFill>
          <a:ln w="12700">
            <a:no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0" y="0"/>
            <a:ext cx="9144000" cy="1219200"/>
          </a:xfrm>
        </p:spPr>
        <p:txBody>
          <a:bodyPr/>
          <a:lstStyle/>
          <a:p>
            <a:pPr algn="l"/>
            <a:r>
              <a:rPr lang="en-US" sz="3200" dirty="0" smtClean="0"/>
              <a:t>	Step 6: </a:t>
            </a:r>
            <a:br>
              <a:rPr lang="en-US" sz="3200" dirty="0" smtClean="0"/>
            </a:br>
            <a:r>
              <a:rPr lang="en-US" sz="3200" dirty="0" smtClean="0"/>
              <a:t>	Circuit Design – AOI Simplified</a:t>
            </a:r>
          </a:p>
        </p:txBody>
      </p:sp>
      <p:sp>
        <p:nvSpPr>
          <p:cNvPr id="3" name="Slide Number Placeholder 2"/>
          <p:cNvSpPr>
            <a:spLocks noGrp="1"/>
          </p:cNvSpPr>
          <p:nvPr>
            <p:ph type="sldNum" sz="quarter" idx="12"/>
          </p:nvPr>
        </p:nvSpPr>
        <p:spPr/>
        <p:txBody>
          <a:bodyPr/>
          <a:lstStyle/>
          <a:p>
            <a:pPr>
              <a:defRPr/>
            </a:pPr>
            <a:fld id="{0CAD414C-3ABD-4D62-8FC1-BEEA3FD23385}" type="slidenum">
              <a:rPr lang="en-US" smtClean="0"/>
              <a:pPr>
                <a:defRPr/>
              </a:pPr>
              <a:t>28</a:t>
            </a:fld>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630" y="1310762"/>
            <a:ext cx="8953660" cy="5100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72143" y="5585159"/>
            <a:ext cx="3722914" cy="646331"/>
          </a:xfrm>
          <a:prstGeom prst="rect">
            <a:avLst/>
          </a:prstGeom>
          <a:noFill/>
        </p:spPr>
        <p:txBody>
          <a:bodyPr wrap="square" rtlCol="0">
            <a:spAutoFit/>
          </a:bodyPr>
          <a:lstStyle/>
          <a:p>
            <a:r>
              <a:rPr lang="en-US" smtClean="0"/>
              <a:t>Can you think of a better way to impliment the logic for Db ?</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itle 4"/>
          <p:cNvSpPr>
            <a:spLocks noGrp="1"/>
          </p:cNvSpPr>
          <p:nvPr>
            <p:ph type="title"/>
          </p:nvPr>
        </p:nvSpPr>
        <p:spPr>
          <a:xfrm>
            <a:off x="0" y="0"/>
            <a:ext cx="9144000" cy="1219200"/>
          </a:xfrm>
        </p:spPr>
        <p:txBody>
          <a:bodyPr/>
          <a:lstStyle/>
          <a:p>
            <a:pPr indent="6350" algn="l">
              <a:spcAft>
                <a:spcPts val="2400"/>
              </a:spcAft>
            </a:pPr>
            <a:r>
              <a:rPr lang="en-US" sz="3200" dirty="0" smtClean="0"/>
              <a:t>	Step 7: </a:t>
            </a:r>
            <a:br>
              <a:rPr lang="en-US" sz="3200" dirty="0" smtClean="0"/>
            </a:br>
            <a:r>
              <a:rPr lang="en-US" sz="3200" dirty="0" smtClean="0"/>
              <a:t>	Circuit </a:t>
            </a:r>
            <a:r>
              <a:rPr lang="en-US" sz="3200" dirty="0"/>
              <a:t>Design – Simplified </a:t>
            </a:r>
            <a:r>
              <a:rPr lang="en-US" sz="3200" dirty="0" smtClean="0"/>
              <a:t>Further?</a:t>
            </a:r>
          </a:p>
        </p:txBody>
      </p:sp>
      <p:sp>
        <p:nvSpPr>
          <p:cNvPr id="4" name="Slide Number Placeholder 3"/>
          <p:cNvSpPr>
            <a:spLocks noGrp="1"/>
          </p:cNvSpPr>
          <p:nvPr>
            <p:ph type="sldNum" sz="quarter" idx="12"/>
          </p:nvPr>
        </p:nvSpPr>
        <p:spPr/>
        <p:txBody>
          <a:bodyPr/>
          <a:lstStyle/>
          <a:p>
            <a:pPr>
              <a:defRPr/>
            </a:pPr>
            <a:fld id="{2DE175BE-0E39-443B-B74F-F100BE125971}" type="slidenum">
              <a:rPr lang="en-US" smtClean="0"/>
              <a:pPr>
                <a:defRPr/>
              </a:pPr>
              <a:t>29</a:t>
            </a:fld>
            <a:endParaRPr lang="en-US" dirty="0"/>
          </a:p>
        </p:txBody>
      </p:sp>
      <p:graphicFrame>
        <p:nvGraphicFramePr>
          <p:cNvPr id="1026" name="Object 3"/>
          <p:cNvGraphicFramePr>
            <a:graphicFrameLocks noChangeAspect="1"/>
          </p:cNvGraphicFramePr>
          <p:nvPr/>
        </p:nvGraphicFramePr>
        <p:xfrm>
          <a:off x="403225" y="1447800"/>
          <a:ext cx="6530975" cy="930275"/>
        </p:xfrm>
        <a:graphic>
          <a:graphicData uri="http://schemas.openxmlformats.org/presentationml/2006/ole">
            <mc:AlternateContent xmlns:mc="http://schemas.openxmlformats.org/markup-compatibility/2006">
              <mc:Choice xmlns:v="urn:schemas-microsoft-com:vml" Requires="v">
                <p:oleObj spid="_x0000_s4113" name="Equation" r:id="rId4" imgW="4635360" imgH="660240" progId="Equation.3">
                  <p:embed/>
                </p:oleObj>
              </mc:Choice>
              <mc:Fallback>
                <p:oleObj name="Equation" r:id="rId4" imgW="4635360" imgH="6602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25" y="1447800"/>
                        <a:ext cx="6530975" cy="930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7" name="Object 4"/>
          <p:cNvGraphicFramePr>
            <a:graphicFrameLocks noChangeAspect="1"/>
          </p:cNvGraphicFramePr>
          <p:nvPr/>
        </p:nvGraphicFramePr>
        <p:xfrm>
          <a:off x="403225" y="2879725"/>
          <a:ext cx="6530975" cy="1376363"/>
        </p:xfrm>
        <a:graphic>
          <a:graphicData uri="http://schemas.openxmlformats.org/presentationml/2006/ole">
            <mc:AlternateContent xmlns:mc="http://schemas.openxmlformats.org/markup-compatibility/2006">
              <mc:Choice xmlns:v="urn:schemas-microsoft-com:vml" Requires="v">
                <p:oleObj spid="_x0000_s4114" name="Equation" r:id="rId6" imgW="4635360" imgH="977760" progId="Equation.3">
                  <p:embed/>
                </p:oleObj>
              </mc:Choice>
              <mc:Fallback>
                <p:oleObj name="Equation" r:id="rId6" imgW="4635360" imgH="97776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 y="2879725"/>
                        <a:ext cx="6530975" cy="1376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8" name="Object 5"/>
          <p:cNvGraphicFramePr>
            <a:graphicFrameLocks noChangeAspect="1"/>
          </p:cNvGraphicFramePr>
          <p:nvPr/>
        </p:nvGraphicFramePr>
        <p:xfrm>
          <a:off x="398463" y="4768850"/>
          <a:ext cx="7202487" cy="1771650"/>
        </p:xfrm>
        <a:graphic>
          <a:graphicData uri="http://schemas.openxmlformats.org/presentationml/2006/ole">
            <mc:AlternateContent xmlns:mc="http://schemas.openxmlformats.org/markup-compatibility/2006">
              <mc:Choice xmlns:v="urn:schemas-microsoft-com:vml" Requires="v">
                <p:oleObj spid="_x0000_s4115" name="Equation" r:id="rId8" imgW="5155920" imgH="1269720" progId="Equation.3">
                  <p:embed/>
                </p:oleObj>
              </mc:Choice>
              <mc:Fallback>
                <p:oleObj name="Equation" r:id="rId8" imgW="5155920" imgH="126972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8463" y="4768850"/>
                        <a:ext cx="7202487" cy="1771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p:cNvSpPr/>
          <p:nvPr/>
        </p:nvSpPr>
        <p:spPr>
          <a:xfrm>
            <a:off x="365125" y="1984375"/>
            <a:ext cx="4297363" cy="457200"/>
          </a:xfrm>
          <a:prstGeom prst="rect">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0" name="Rectangle 9"/>
          <p:cNvSpPr/>
          <p:nvPr/>
        </p:nvSpPr>
        <p:spPr>
          <a:xfrm>
            <a:off x="349250" y="3912949"/>
            <a:ext cx="1958522" cy="365125"/>
          </a:xfrm>
          <a:prstGeom prst="rect">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3" name="Rectangle 12"/>
          <p:cNvSpPr/>
          <p:nvPr/>
        </p:nvSpPr>
        <p:spPr>
          <a:xfrm>
            <a:off x="3990975" y="5695950"/>
            <a:ext cx="914400" cy="457200"/>
          </a:xfrm>
          <a:prstGeom prst="rect">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4" name="Rectangle 13"/>
          <p:cNvSpPr/>
          <p:nvPr/>
        </p:nvSpPr>
        <p:spPr>
          <a:xfrm>
            <a:off x="7086600" y="6221413"/>
            <a:ext cx="457200" cy="457200"/>
          </a:xfrm>
          <a:prstGeom prst="rect">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5" name="Rectangle 14"/>
          <p:cNvSpPr/>
          <p:nvPr/>
        </p:nvSpPr>
        <p:spPr>
          <a:xfrm>
            <a:off x="7073900" y="5181600"/>
            <a:ext cx="457200" cy="457200"/>
          </a:xfrm>
          <a:prstGeom prst="rect">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6" name="Rectangle 15"/>
          <p:cNvSpPr/>
          <p:nvPr/>
        </p:nvSpPr>
        <p:spPr>
          <a:xfrm>
            <a:off x="4049713" y="4679950"/>
            <a:ext cx="914400" cy="457200"/>
          </a:xfrm>
          <a:prstGeom prst="rect">
            <a:avLst/>
          </a:prstGeom>
          <a:ln w="12700">
            <a:solidFill>
              <a:srgbClr val="FF0000"/>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Tree>
    <p:extLst>
      <p:ext uri="{BB962C8B-B14F-4D97-AF65-F5344CB8AC3E}">
        <p14:creationId xmlns:p14="http://schemas.microsoft.com/office/powerpoint/2010/main" val="22500916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0" y="0"/>
            <a:ext cx="9144000" cy="1219200"/>
          </a:xfrm>
        </p:spPr>
        <p:txBody>
          <a:bodyPr/>
          <a:lstStyle/>
          <a:p>
            <a:pPr algn="l"/>
            <a:r>
              <a:rPr lang="en-US" sz="3200" dirty="0" smtClean="0"/>
              <a:t>	Step 8: </a:t>
            </a:r>
            <a:br>
              <a:rPr lang="en-US" sz="3200" dirty="0" smtClean="0"/>
            </a:br>
            <a:r>
              <a:rPr lang="en-US" sz="3200" dirty="0" smtClean="0"/>
              <a:t>	Circuit Design – Simplified Further XOR</a:t>
            </a:r>
          </a:p>
        </p:txBody>
      </p:sp>
      <p:sp>
        <p:nvSpPr>
          <p:cNvPr id="3" name="Slide Number Placeholder 2"/>
          <p:cNvSpPr>
            <a:spLocks noGrp="1"/>
          </p:cNvSpPr>
          <p:nvPr>
            <p:ph type="sldNum" sz="quarter" idx="12"/>
          </p:nvPr>
        </p:nvSpPr>
        <p:spPr/>
        <p:txBody>
          <a:bodyPr/>
          <a:lstStyle/>
          <a:p>
            <a:pPr>
              <a:defRPr/>
            </a:pPr>
            <a:fld id="{0CAD414C-3ABD-4D62-8FC1-BEEA3FD23385}" type="slidenum">
              <a:rPr lang="en-US" smtClean="0"/>
              <a:pPr>
                <a:defRPr/>
              </a:pPr>
              <a:t>30</a:t>
            </a:fld>
            <a:endParaRPr lang="en-US" dirty="0"/>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667"/>
          <a:stretch/>
        </p:blipFill>
        <p:spPr bwMode="auto">
          <a:xfrm>
            <a:off x="153080" y="1338930"/>
            <a:ext cx="8805862" cy="4996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49045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667"/>
          <a:stretch/>
        </p:blipFill>
        <p:spPr bwMode="auto">
          <a:xfrm>
            <a:off x="1121934" y="1436913"/>
            <a:ext cx="7347794" cy="4169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698" name="Title 1"/>
          <p:cNvSpPr>
            <a:spLocks noGrp="1"/>
          </p:cNvSpPr>
          <p:nvPr>
            <p:ph type="title"/>
          </p:nvPr>
        </p:nvSpPr>
        <p:spPr>
          <a:xfrm>
            <a:off x="0" y="0"/>
            <a:ext cx="9144000" cy="1219200"/>
          </a:xfrm>
        </p:spPr>
        <p:txBody>
          <a:bodyPr/>
          <a:lstStyle/>
          <a:p>
            <a:r>
              <a:rPr lang="en-US" sz="3200" dirty="0" smtClean="0"/>
              <a:t>State Machine Block Diagram / Schematic</a:t>
            </a:r>
          </a:p>
        </p:txBody>
      </p:sp>
      <p:sp>
        <p:nvSpPr>
          <p:cNvPr id="3" name="Slide Number Placeholder 2"/>
          <p:cNvSpPr>
            <a:spLocks noGrp="1"/>
          </p:cNvSpPr>
          <p:nvPr>
            <p:ph type="sldNum" sz="quarter" idx="12"/>
          </p:nvPr>
        </p:nvSpPr>
        <p:spPr/>
        <p:txBody>
          <a:bodyPr/>
          <a:lstStyle/>
          <a:p>
            <a:pPr>
              <a:defRPr/>
            </a:pPr>
            <a:fld id="{45742FE8-616B-4C14-88A8-D7B8266CB7A2}" type="slidenum">
              <a:rPr lang="en-US" smtClean="0"/>
              <a:pPr>
                <a:defRPr/>
              </a:pPr>
              <a:t>31</a:t>
            </a:fld>
            <a:endParaRPr lang="en-US" dirty="0"/>
          </a:p>
        </p:txBody>
      </p:sp>
      <p:pic>
        <p:nvPicPr>
          <p:cNvPr id="29701" name="Picture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75" y="5334000"/>
            <a:ext cx="47625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40"/>
          <p:cNvGrpSpPr>
            <a:grpSpLocks/>
          </p:cNvGrpSpPr>
          <p:nvPr/>
        </p:nvGrpSpPr>
        <p:grpSpPr bwMode="auto">
          <a:xfrm>
            <a:off x="58738" y="2362204"/>
            <a:ext cx="1693863" cy="3962396"/>
            <a:chOff x="59382" y="2362204"/>
            <a:chExt cx="1693030" cy="3962396"/>
          </a:xfrm>
        </p:grpSpPr>
        <p:sp>
          <p:nvSpPr>
            <p:cNvPr id="8" name="Rectangle 7"/>
            <p:cNvSpPr/>
            <p:nvPr/>
          </p:nvSpPr>
          <p:spPr>
            <a:xfrm>
              <a:off x="947264" y="2362204"/>
              <a:ext cx="805148" cy="1295400"/>
            </a:xfrm>
            <a:prstGeom prst="rect">
              <a:avLst/>
            </a:prstGeom>
            <a:solidFill>
              <a:srgbClr val="0000FF">
                <a:alpha val="10196"/>
              </a:srgbClr>
            </a:solidFill>
            <a:ln w="12700">
              <a:no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3" name="Rectangle 12"/>
            <p:cNvSpPr/>
            <p:nvPr/>
          </p:nvSpPr>
          <p:spPr>
            <a:xfrm>
              <a:off x="59382" y="5943600"/>
              <a:ext cx="639449" cy="381000"/>
            </a:xfrm>
            <a:prstGeom prst="rect">
              <a:avLst/>
            </a:prstGeom>
            <a:solidFill>
              <a:srgbClr val="0000FF">
                <a:alpha val="10196"/>
              </a:srgbClr>
            </a:solidFill>
            <a:ln w="12700">
              <a:no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cxnSp>
          <p:nvCxnSpPr>
            <p:cNvPr id="20" name="Straight Arrow Connector 19"/>
            <p:cNvCxnSpPr>
              <a:stCxn id="13" idx="0"/>
              <a:endCxn id="8" idx="2"/>
            </p:cNvCxnSpPr>
            <p:nvPr/>
          </p:nvCxnSpPr>
          <p:spPr>
            <a:xfrm flipV="1">
              <a:off x="379107" y="3657604"/>
              <a:ext cx="970731" cy="2285996"/>
            </a:xfrm>
            <a:prstGeom prst="straightConnector1">
              <a:avLst/>
            </a:prstGeom>
            <a:ln w="12700">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grpSp>
      <p:grpSp>
        <p:nvGrpSpPr>
          <p:cNvPr id="4" name="Group 41"/>
          <p:cNvGrpSpPr>
            <a:grpSpLocks/>
          </p:cNvGrpSpPr>
          <p:nvPr/>
        </p:nvGrpSpPr>
        <p:grpSpPr bwMode="auto">
          <a:xfrm>
            <a:off x="944563" y="2209800"/>
            <a:ext cx="3851269" cy="4267200"/>
            <a:chOff x="944880" y="2209800"/>
            <a:chExt cx="3851092" cy="4267200"/>
          </a:xfrm>
        </p:grpSpPr>
        <p:sp>
          <p:nvSpPr>
            <p:cNvPr id="7" name="Rectangle 6"/>
            <p:cNvSpPr/>
            <p:nvPr/>
          </p:nvSpPr>
          <p:spPr>
            <a:xfrm>
              <a:off x="1831574" y="2209800"/>
              <a:ext cx="2964398" cy="2438400"/>
            </a:xfrm>
            <a:prstGeom prst="rect">
              <a:avLst/>
            </a:prstGeom>
            <a:solidFill>
              <a:srgbClr val="0000FF">
                <a:alpha val="10196"/>
              </a:srgbClr>
            </a:solidFill>
            <a:ln w="12700">
              <a:no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4" name="Rectangle 13"/>
            <p:cNvSpPr/>
            <p:nvPr/>
          </p:nvSpPr>
          <p:spPr>
            <a:xfrm>
              <a:off x="944880" y="5638800"/>
              <a:ext cx="685768" cy="838200"/>
            </a:xfrm>
            <a:prstGeom prst="rect">
              <a:avLst/>
            </a:prstGeom>
            <a:solidFill>
              <a:srgbClr val="0000FF">
                <a:alpha val="10196"/>
              </a:srgbClr>
            </a:solidFill>
            <a:ln w="12700">
              <a:no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cxnSp>
          <p:nvCxnSpPr>
            <p:cNvPr id="22" name="Straight Arrow Connector 21"/>
            <p:cNvCxnSpPr>
              <a:stCxn id="14" idx="0"/>
              <a:endCxn id="7" idx="1"/>
            </p:cNvCxnSpPr>
            <p:nvPr/>
          </p:nvCxnSpPr>
          <p:spPr>
            <a:xfrm flipV="1">
              <a:off x="1287764" y="3429000"/>
              <a:ext cx="543810" cy="2209800"/>
            </a:xfrm>
            <a:prstGeom prst="straightConnector1">
              <a:avLst/>
            </a:prstGeom>
            <a:ln w="12700">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grpSp>
      <p:grpSp>
        <p:nvGrpSpPr>
          <p:cNvPr id="5" name="Group 42"/>
          <p:cNvGrpSpPr>
            <a:grpSpLocks/>
          </p:cNvGrpSpPr>
          <p:nvPr/>
        </p:nvGrpSpPr>
        <p:grpSpPr bwMode="auto">
          <a:xfrm>
            <a:off x="2011363" y="2536371"/>
            <a:ext cx="3849900" cy="3940629"/>
            <a:chOff x="2011680" y="2536371"/>
            <a:chExt cx="3850077" cy="3940629"/>
          </a:xfrm>
        </p:grpSpPr>
        <p:sp>
          <p:nvSpPr>
            <p:cNvPr id="9" name="Rectangle 8"/>
            <p:cNvSpPr/>
            <p:nvPr/>
          </p:nvSpPr>
          <p:spPr>
            <a:xfrm>
              <a:off x="4947317" y="2536371"/>
              <a:ext cx="914440" cy="2264232"/>
            </a:xfrm>
            <a:prstGeom prst="rect">
              <a:avLst/>
            </a:prstGeom>
            <a:solidFill>
              <a:srgbClr val="0000FF">
                <a:alpha val="10196"/>
              </a:srgbClr>
            </a:solidFill>
            <a:ln w="12700">
              <a:no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5" name="Rectangle 14"/>
            <p:cNvSpPr/>
            <p:nvPr/>
          </p:nvSpPr>
          <p:spPr>
            <a:xfrm>
              <a:off x="2011680" y="5638800"/>
              <a:ext cx="838237" cy="838200"/>
            </a:xfrm>
            <a:prstGeom prst="rect">
              <a:avLst/>
            </a:prstGeom>
            <a:solidFill>
              <a:srgbClr val="0000FF">
                <a:alpha val="10196"/>
              </a:srgbClr>
            </a:solidFill>
            <a:ln w="12700">
              <a:no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cxnSp>
          <p:nvCxnSpPr>
            <p:cNvPr id="25" name="Straight Arrow Connector 24"/>
            <p:cNvCxnSpPr>
              <a:stCxn id="15" idx="0"/>
              <a:endCxn id="9" idx="1"/>
            </p:cNvCxnSpPr>
            <p:nvPr/>
          </p:nvCxnSpPr>
          <p:spPr>
            <a:xfrm flipV="1">
              <a:off x="2430798" y="3668487"/>
              <a:ext cx="2516519" cy="1970313"/>
            </a:xfrm>
            <a:prstGeom prst="straightConnector1">
              <a:avLst/>
            </a:prstGeom>
            <a:ln w="12700">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grpSp>
      <p:grpSp>
        <p:nvGrpSpPr>
          <p:cNvPr id="6" name="Group 44"/>
          <p:cNvGrpSpPr>
            <a:grpSpLocks/>
          </p:cNvGrpSpPr>
          <p:nvPr/>
        </p:nvGrpSpPr>
        <p:grpSpPr bwMode="auto">
          <a:xfrm>
            <a:off x="3154363" y="2362204"/>
            <a:ext cx="4824015" cy="4114796"/>
            <a:chOff x="3154680" y="2362204"/>
            <a:chExt cx="4823781" cy="4114796"/>
          </a:xfrm>
        </p:grpSpPr>
        <p:sp>
          <p:nvSpPr>
            <p:cNvPr id="10" name="Rectangle 9"/>
            <p:cNvSpPr/>
            <p:nvPr/>
          </p:nvSpPr>
          <p:spPr>
            <a:xfrm>
              <a:off x="6804562" y="2362204"/>
              <a:ext cx="1173899" cy="1066796"/>
            </a:xfrm>
            <a:prstGeom prst="rect">
              <a:avLst/>
            </a:prstGeom>
            <a:solidFill>
              <a:srgbClr val="0000FF">
                <a:alpha val="10196"/>
              </a:srgbClr>
            </a:solidFill>
            <a:ln w="12700">
              <a:no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6" name="Rectangle 15"/>
            <p:cNvSpPr/>
            <p:nvPr/>
          </p:nvSpPr>
          <p:spPr>
            <a:xfrm>
              <a:off x="3154680" y="5638800"/>
              <a:ext cx="838159" cy="838200"/>
            </a:xfrm>
            <a:prstGeom prst="rect">
              <a:avLst/>
            </a:prstGeom>
            <a:solidFill>
              <a:srgbClr val="0000FF">
                <a:alpha val="10196"/>
              </a:srgbClr>
            </a:solidFill>
            <a:ln w="12700">
              <a:no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cxnSp>
          <p:nvCxnSpPr>
            <p:cNvPr id="32" name="Straight Arrow Connector 31"/>
            <p:cNvCxnSpPr>
              <a:stCxn id="16" idx="0"/>
            </p:cNvCxnSpPr>
            <p:nvPr/>
          </p:nvCxnSpPr>
          <p:spPr>
            <a:xfrm rot="5400000" flipH="1" flipV="1">
              <a:off x="3840375" y="2400385"/>
              <a:ext cx="2971800" cy="3505030"/>
            </a:xfrm>
            <a:prstGeom prst="straightConnector1">
              <a:avLst/>
            </a:prstGeom>
            <a:ln w="12700">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grpSp>
      <p:grpSp>
        <p:nvGrpSpPr>
          <p:cNvPr id="19" name="Group 45"/>
          <p:cNvGrpSpPr>
            <a:grpSpLocks/>
          </p:cNvGrpSpPr>
          <p:nvPr/>
        </p:nvGrpSpPr>
        <p:grpSpPr bwMode="auto">
          <a:xfrm>
            <a:off x="4144963" y="1698171"/>
            <a:ext cx="3902925" cy="4550229"/>
            <a:chOff x="4145280" y="1698273"/>
            <a:chExt cx="3902925" cy="4550127"/>
          </a:xfrm>
        </p:grpSpPr>
        <p:sp>
          <p:nvSpPr>
            <p:cNvPr id="11" name="Rectangle 10"/>
            <p:cNvSpPr/>
            <p:nvPr/>
          </p:nvSpPr>
          <p:spPr>
            <a:xfrm>
              <a:off x="6951242" y="1698273"/>
              <a:ext cx="1096963" cy="533387"/>
            </a:xfrm>
            <a:prstGeom prst="rect">
              <a:avLst/>
            </a:prstGeom>
            <a:solidFill>
              <a:srgbClr val="0000FF">
                <a:alpha val="10196"/>
              </a:srgbClr>
            </a:solidFill>
            <a:ln w="12700">
              <a:no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7" name="Rectangle 16"/>
            <p:cNvSpPr/>
            <p:nvPr/>
          </p:nvSpPr>
          <p:spPr>
            <a:xfrm>
              <a:off x="4145280" y="5715012"/>
              <a:ext cx="884237" cy="533388"/>
            </a:xfrm>
            <a:prstGeom prst="rect">
              <a:avLst/>
            </a:prstGeom>
            <a:solidFill>
              <a:srgbClr val="0000FF">
                <a:alpha val="10196"/>
              </a:srgbClr>
            </a:solidFill>
            <a:ln w="12700">
              <a:no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cxnSp>
          <p:nvCxnSpPr>
            <p:cNvPr id="35" name="Straight Arrow Connector 34"/>
            <p:cNvCxnSpPr>
              <a:stCxn id="17" idx="3"/>
              <a:endCxn id="11" idx="2"/>
            </p:cNvCxnSpPr>
            <p:nvPr/>
          </p:nvCxnSpPr>
          <p:spPr>
            <a:xfrm flipV="1">
              <a:off x="5029517" y="2231660"/>
              <a:ext cx="2470207" cy="3750046"/>
            </a:xfrm>
            <a:prstGeom prst="straightConnector1">
              <a:avLst/>
            </a:prstGeom>
            <a:ln w="12700">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grpSp>
      <p:grpSp>
        <p:nvGrpSpPr>
          <p:cNvPr id="21" name="Group 43"/>
          <p:cNvGrpSpPr>
            <a:grpSpLocks/>
          </p:cNvGrpSpPr>
          <p:nvPr/>
        </p:nvGrpSpPr>
        <p:grpSpPr bwMode="auto">
          <a:xfrm>
            <a:off x="1127125" y="4939659"/>
            <a:ext cx="3934728" cy="1902498"/>
            <a:chOff x="1127760" y="4939466"/>
            <a:chExt cx="3934101" cy="1902768"/>
          </a:xfrm>
        </p:grpSpPr>
        <p:sp>
          <p:nvSpPr>
            <p:cNvPr id="12" name="Rectangle 11"/>
            <p:cNvSpPr/>
            <p:nvPr/>
          </p:nvSpPr>
          <p:spPr>
            <a:xfrm>
              <a:off x="4787268" y="4939466"/>
              <a:ext cx="274593" cy="685901"/>
            </a:xfrm>
            <a:prstGeom prst="rect">
              <a:avLst/>
            </a:prstGeom>
            <a:solidFill>
              <a:srgbClr val="0000FF">
                <a:alpha val="10196"/>
              </a:srgbClr>
            </a:solidFill>
            <a:ln w="12700">
              <a:no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8" name="Rectangle 17"/>
            <p:cNvSpPr/>
            <p:nvPr/>
          </p:nvSpPr>
          <p:spPr>
            <a:xfrm>
              <a:off x="1127760" y="6659645"/>
              <a:ext cx="884097" cy="182589"/>
            </a:xfrm>
            <a:prstGeom prst="rect">
              <a:avLst/>
            </a:prstGeom>
            <a:solidFill>
              <a:srgbClr val="0000FF">
                <a:alpha val="10196"/>
              </a:srgbClr>
            </a:solidFill>
            <a:ln w="12700">
              <a:no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cxnSp>
          <p:nvCxnSpPr>
            <p:cNvPr id="29" name="Straight Arrow Connector 28"/>
            <p:cNvCxnSpPr>
              <a:stCxn id="18" idx="0"/>
              <a:endCxn id="12" idx="2"/>
            </p:cNvCxnSpPr>
            <p:nvPr/>
          </p:nvCxnSpPr>
          <p:spPr>
            <a:xfrm flipV="1">
              <a:off x="1569809" y="5625367"/>
              <a:ext cx="3354756" cy="1034278"/>
            </a:xfrm>
            <a:prstGeom prst="straightConnector1">
              <a:avLst/>
            </a:prstGeom>
            <a:ln w="12700">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0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LTW - Master">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LTW - Master - Theme">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2700">
          <a:solidFill>
            <a:srgbClr val="FF0000"/>
          </a:solidFill>
          <a:headEnd type="oval" w="sm" len="sm"/>
          <a:tailEnd type="oval" w="sm" len="sm"/>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lnDef>
      <a:spPr>
        <a:ln w="12700">
          <a:solidFill>
            <a:srgbClr val="FF0000"/>
          </a:solidFill>
          <a:headEnd type="ova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PLTW - Master</Template>
  <TotalTime>5307</TotalTime>
  <Words>2927</Words>
  <Application>Microsoft Office PowerPoint</Application>
  <PresentationFormat>On-screen Show (4:3)</PresentationFormat>
  <Paragraphs>731</Paragraphs>
  <Slides>31</Slides>
  <Notes>31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31</vt:i4>
      </vt:variant>
    </vt:vector>
  </HeadingPairs>
  <TitlesOfParts>
    <vt:vector size="34" baseType="lpstr">
      <vt:lpstr>PLTW - Master</vt:lpstr>
      <vt:lpstr>PLTW - Master - Theme</vt:lpstr>
      <vt:lpstr>Equation</vt:lpstr>
      <vt:lpstr>PowerPoint Presentation</vt:lpstr>
      <vt:lpstr>State Machine Design</vt:lpstr>
      <vt:lpstr>State Machine</vt:lpstr>
      <vt:lpstr>Parts of a State Machine</vt:lpstr>
      <vt:lpstr>Input Combinational Logic</vt:lpstr>
      <vt:lpstr>Memory</vt:lpstr>
      <vt:lpstr>Output Combinational Logic </vt:lpstr>
      <vt:lpstr>Examples of State Machines</vt:lpstr>
      <vt:lpstr>State Machine Design</vt:lpstr>
      <vt:lpstr>State Graphs</vt:lpstr>
      <vt:lpstr>State Graphs</vt:lpstr>
      <vt:lpstr>Anatomy of a State Graph</vt:lpstr>
      <vt:lpstr>State Variables</vt:lpstr>
      <vt:lpstr>State Variables</vt:lpstr>
      <vt:lpstr>Output Variables</vt:lpstr>
      <vt:lpstr>State Graphs to State Transition Tables</vt:lpstr>
      <vt:lpstr>State Transition Tables</vt:lpstr>
      <vt:lpstr>State Transition Tables</vt:lpstr>
      <vt:lpstr>State Transition Tables</vt:lpstr>
      <vt:lpstr>State Transition Tables</vt:lpstr>
      <vt:lpstr>Design Equations</vt:lpstr>
      <vt:lpstr>State Machine Design Example</vt:lpstr>
      <vt:lpstr> Step 1:   Create State Graph (# of States?)</vt:lpstr>
      <vt:lpstr> Step 2:   Determine # of State Variables and Assign</vt:lpstr>
      <vt:lpstr> Step 3:   Encode Outputs to States (# Displayed?)</vt:lpstr>
      <vt:lpstr> Step 4:   Create State Transition Table</vt:lpstr>
      <vt:lpstr> Step 5:   Write and Simplify Design Equations</vt:lpstr>
      <vt:lpstr> Step 6:   Circuit Design – AOI Simplified</vt:lpstr>
      <vt:lpstr> Step 7:   Circuit Design – Simplified Further?</vt:lpstr>
      <vt:lpstr> Step 8:   Circuit Design – Simplified Further XOR</vt:lpstr>
      <vt:lpstr>State Machine Block Diagram / Schematic</vt:lpstr>
    </vt:vector>
  </TitlesOfParts>
  <Manager>Jason Rausch</Manager>
  <Company>Project Lead The Way,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Machine Design</dc:title>
  <dc:subject>Digital Electronics - PLTW</dc:subject>
  <dc:creator>DE Revison Team</dc:creator>
  <cp:keywords>Presentation</cp:keywords>
  <cp:lastModifiedBy>Jason Rausch</cp:lastModifiedBy>
  <cp:revision>96</cp:revision>
  <dcterms:created xsi:type="dcterms:W3CDTF">2008-03-24T14:30:01Z</dcterms:created>
  <dcterms:modified xsi:type="dcterms:W3CDTF">2015-01-09T13:08:08Z</dcterms:modified>
</cp:coreProperties>
</file>