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58" r:id="rId2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50E20"/>
    <a:srgbClr val="202053"/>
    <a:srgbClr val="1D254E"/>
    <a:srgbClr val="8D1625"/>
    <a:srgbClr val="841628"/>
    <a:srgbClr val="AE1221"/>
    <a:srgbClr val="1D2F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902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DF9EA60-638F-4CFF-85DB-3FC65D3A808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228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CC90013-301F-4061-8DDB-AC52F1B25C6F}" type="slidenum">
              <a:rPr lang="en-US"/>
              <a:pPr/>
              <a:t>1</a:t>
            </a:fld>
            <a:endParaRPr lang="en-US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F5E916-4398-4611-850E-DFBC8656A654}" type="slidenum">
              <a:rPr lang="en-US"/>
              <a:pPr/>
              <a:t>10</a:t>
            </a:fld>
            <a:endParaRPr lang="en-US"/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8155259-9C25-48F4-BDEC-D29E793C3319}" type="slidenum">
              <a:rPr lang="en-US"/>
              <a:pPr/>
              <a:t>11</a:t>
            </a:fld>
            <a:endParaRPr lang="en-US"/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C1475DA-E8C3-43D5-8CEC-28AF2D18A113}" type="slidenum">
              <a:rPr lang="en-US"/>
              <a:pPr/>
              <a:t>12</a:t>
            </a:fld>
            <a:endParaRPr lang="en-US"/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E533152-9FEE-4384-9673-427F44359DDE}" type="slidenum">
              <a:rPr lang="en-US"/>
              <a:pPr/>
              <a:t>13</a:t>
            </a:fld>
            <a:endParaRPr lang="en-US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AB8494-7DE0-4E5F-9825-8A5A078FEA26}" type="slidenum">
              <a:rPr lang="en-US"/>
              <a:pPr/>
              <a:t>14</a:t>
            </a:fld>
            <a:endParaRPr lang="en-US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1713A2-1C2E-4825-A07E-8D80822D8174}" type="slidenum">
              <a:rPr lang="en-US"/>
              <a:pPr/>
              <a:t>15</a:t>
            </a:fld>
            <a:endParaRPr lang="en-US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FA47F8B-80D0-462B-965E-7C7C7D0F6BBE}" type="slidenum">
              <a:rPr lang="en-US"/>
              <a:pPr/>
              <a:t>16</a:t>
            </a:fld>
            <a:endParaRPr lang="en-US"/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0FED70D-BF7D-4826-B9D7-45482B9C2D44}" type="slidenum">
              <a:rPr lang="en-US"/>
              <a:pPr/>
              <a:t>17</a:t>
            </a:fld>
            <a:endParaRPr lang="en-US"/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76799E-51E9-4845-87BE-28A7BEE253F1}" type="slidenum">
              <a:rPr lang="en-US"/>
              <a:pPr/>
              <a:t>18</a:t>
            </a:fld>
            <a:endParaRPr lang="en-US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E649B7-31D4-4023-A980-56E6F4BCA04B}" type="slidenum">
              <a:rPr lang="en-US"/>
              <a:pPr/>
              <a:t>19</a:t>
            </a:fld>
            <a:endParaRPr lang="en-US"/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0AAB4E-F6B8-4678-929B-80E46536826D}" type="slidenum">
              <a:rPr lang="en-US"/>
              <a:pPr/>
              <a:t>2</a:t>
            </a:fld>
            <a:endParaRPr lang="en-US"/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1B828E2-A172-41DE-AB91-91128457FD8C}" type="slidenum">
              <a:rPr lang="en-US"/>
              <a:pPr/>
              <a:t>20</a:t>
            </a:fld>
            <a:endParaRPr lang="en-US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0B105B-00ED-4CE9-A407-311AB4829B89}" type="slidenum">
              <a:rPr lang="en-US"/>
              <a:pPr/>
              <a:t>21</a:t>
            </a:fld>
            <a:endParaRPr lang="en-US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88D2AA3-3B86-4422-99CF-7BAF625FF9B3}" type="slidenum">
              <a:rPr lang="en-US"/>
              <a:pPr/>
              <a:t>22</a:t>
            </a:fld>
            <a:endParaRPr lang="en-US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32A559-AC51-4157-B351-F27A72A75BE0}" type="slidenum">
              <a:rPr lang="en-US"/>
              <a:pPr/>
              <a:t>3</a:t>
            </a:fld>
            <a:endParaRPr lang="en-US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047FFD-7DEE-430A-B5AE-620946DC5E96}" type="slidenum">
              <a:rPr lang="en-US"/>
              <a:pPr/>
              <a:t>4</a:t>
            </a:fld>
            <a:endParaRPr lang="en-US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718F69E-4739-4BA8-AC1F-52D5E6C15D2C}" type="slidenum">
              <a:rPr lang="en-US"/>
              <a:pPr/>
              <a:t>5</a:t>
            </a:fld>
            <a:endParaRPr lang="en-US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C17DD13-2289-454B-BFEF-D1E6D351DD68}" type="slidenum">
              <a:rPr lang="en-US"/>
              <a:pPr/>
              <a:t>6</a:t>
            </a:fld>
            <a:endParaRPr lang="en-US"/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B9DE66-25D5-4B7C-AF78-7F20985F5B09}" type="slidenum">
              <a:rPr lang="en-US"/>
              <a:pPr/>
              <a:t>7</a:t>
            </a:fld>
            <a:endParaRPr lang="en-US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A1A0E3-7A38-4C78-B6E6-0D601225DC51}" type="slidenum">
              <a:rPr lang="en-US"/>
              <a:pPr/>
              <a:t>8</a:t>
            </a:fld>
            <a:endParaRPr lang="en-US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E63E2F-5D55-4F1A-949F-F3A1DD1AC126}" type="slidenum">
              <a:rPr lang="en-US"/>
              <a:pPr/>
              <a:t>9</a:t>
            </a:fld>
            <a:endParaRPr lang="en-US"/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latin typeface="+mj-lt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fld id="{A6CDB34B-94A8-46F8-81E8-1E5B1D13F86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8EC5AE-B623-4B90-9714-C43E2FE07BD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914400"/>
            <a:ext cx="1943100" cy="5334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914400"/>
            <a:ext cx="5676900" cy="5334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E67A32-FC1B-4357-B6EF-53DD1C45F1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fld id="{6297BA53-3748-4BA6-81F7-0221BEAD82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9DA3B8-9DCC-4BF1-A965-5019AF31A59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536294-250A-48BD-AD70-8C3FCFE845F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89EAC6-334F-4AAB-BB7C-7596E4B8055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55904DF-73E5-4B4A-9416-17EE89D4678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FFA017-CE86-443D-A9FA-D699ED704B0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8946EA-A502-4819-83CC-2330B111647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8E76F1-2E26-42EB-A249-01ECA37A462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9144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CLINK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4008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100">
                <a:latin typeface="Times" charset="0"/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100">
                <a:latin typeface="Times" charset="0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100">
                <a:latin typeface="Times" charset="0"/>
              </a:defRPr>
            </a:lvl1pPr>
          </a:lstStyle>
          <a:p>
            <a:fld id="{F9AD4160-40F7-4C67-9BB5-5D52FB100129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031" name="Picture 7" descr="PLTW_Logo_Print Final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381000" y="0"/>
            <a:ext cx="1905000" cy="81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4" name="Line 10"/>
          <p:cNvSpPr>
            <a:spLocks noChangeShapeType="1"/>
          </p:cNvSpPr>
          <p:nvPr userDrawn="1"/>
        </p:nvSpPr>
        <p:spPr bwMode="auto">
          <a:xfrm>
            <a:off x="457200" y="762000"/>
            <a:ext cx="82296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300">
          <a:solidFill>
            <a:srgbClr val="1D2F8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300">
          <a:solidFill>
            <a:srgbClr val="1D2F86"/>
          </a:solidFill>
          <a:latin typeface="Interstate-Regular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300">
          <a:solidFill>
            <a:srgbClr val="1D2F86"/>
          </a:solidFill>
          <a:latin typeface="Interstate-Regular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300">
          <a:solidFill>
            <a:srgbClr val="1D2F86"/>
          </a:solidFill>
          <a:latin typeface="Interstate-Regular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300">
          <a:solidFill>
            <a:srgbClr val="1D2F86"/>
          </a:solidFill>
          <a:latin typeface="Interstate-Regular" charset="0"/>
          <a:ea typeface="ＭＳ Ｐゴシック" charset="-128"/>
          <a:cs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2300">
          <a:solidFill>
            <a:srgbClr val="1D2F86"/>
          </a:solidFill>
          <a:latin typeface="Interstate-Regular" charset="0"/>
          <a:ea typeface="ＭＳ Ｐゴシック" charset="-128"/>
          <a:cs typeface="ＭＳ Ｐゴシック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300">
          <a:solidFill>
            <a:srgbClr val="1D2F86"/>
          </a:solidFill>
          <a:latin typeface="Interstate-Regular" charset="0"/>
          <a:ea typeface="ＭＳ Ｐゴシック" charset="-128"/>
          <a:cs typeface="ＭＳ Ｐゴシック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300">
          <a:solidFill>
            <a:srgbClr val="1D2F86"/>
          </a:solidFill>
          <a:latin typeface="Interstate-Regular" charset="0"/>
          <a:ea typeface="ＭＳ Ｐゴシック" charset="-128"/>
          <a:cs typeface="ＭＳ Ｐゴシック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300">
          <a:solidFill>
            <a:srgbClr val="1D2F86"/>
          </a:solidFill>
          <a:latin typeface="Interstate-Regular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B60E20"/>
        </a:buClr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B60E20"/>
        </a:buClr>
        <a:buChar char="–"/>
        <a:defRPr sz="25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B60E20"/>
        </a:buClr>
        <a:buChar char="•"/>
        <a:defRPr sz="21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B60E20"/>
        </a:buClr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B60E20"/>
        </a:buClr>
        <a:buChar char="»"/>
        <a:defRPr sz="17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B60E20"/>
        </a:buClr>
        <a:buChar char="»"/>
        <a:defRPr sz="17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B60E20"/>
        </a:buClr>
        <a:buChar char="»"/>
        <a:defRPr sz="17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B60E20"/>
        </a:buClr>
        <a:buChar char="»"/>
        <a:defRPr sz="17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B60E20"/>
        </a:buClr>
        <a:buChar char="»"/>
        <a:defRPr sz="17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spto.gov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5"/>
          <p:cNvSpPr>
            <a:spLocks noChangeArrowheads="1"/>
          </p:cNvSpPr>
          <p:nvPr/>
        </p:nvSpPr>
        <p:spPr bwMode="auto">
          <a:xfrm>
            <a:off x="-609600" y="0"/>
            <a:ext cx="9144000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114800"/>
            <a:ext cx="7772400" cy="1143000"/>
          </a:xfrm>
        </p:spPr>
        <p:txBody>
          <a:bodyPr/>
          <a:lstStyle/>
          <a:p>
            <a:pPr algn="ctr" eaLnBrk="1" hangingPunct="1"/>
            <a:r>
              <a:rPr lang="en-US" sz="3000" dirty="0" smtClean="0"/>
              <a:t>Researching Current and Past Solutions</a:t>
            </a:r>
            <a:endParaRPr lang="en-US" sz="3400" dirty="0" smtClean="0"/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334000"/>
            <a:ext cx="6400800" cy="533400"/>
          </a:xfrm>
        </p:spPr>
        <p:txBody>
          <a:bodyPr/>
          <a:lstStyle/>
          <a:p>
            <a:pPr eaLnBrk="1" hangingPunct="1"/>
            <a:r>
              <a:rPr lang="en-US" sz="2200" dirty="0" smtClean="0"/>
              <a:t>Engineering Design and Development</a:t>
            </a:r>
          </a:p>
        </p:txBody>
      </p:sp>
      <p:sp>
        <p:nvSpPr>
          <p:cNvPr id="14341" name="Line 4"/>
          <p:cNvSpPr>
            <a:spLocks noChangeShapeType="1"/>
          </p:cNvSpPr>
          <p:nvPr/>
        </p:nvSpPr>
        <p:spPr bwMode="auto">
          <a:xfrm>
            <a:off x="457200" y="3886200"/>
            <a:ext cx="82296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14342" name="Picture 6" descr="PLTW_Logo_Print Fina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71600" y="685800"/>
            <a:ext cx="64008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8778812" cy="259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762000" y="2819400"/>
            <a:ext cx="7162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Patent Viewing requires a TIFF viewer.  This can be downloaded from the USPTO or from commercial software.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4813" y="76200"/>
            <a:ext cx="8091487" cy="436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437" name="Oval 5"/>
          <p:cNvSpPr>
            <a:spLocks noChangeArrowheads="1"/>
          </p:cNvSpPr>
          <p:nvPr/>
        </p:nvSpPr>
        <p:spPr bwMode="auto">
          <a:xfrm>
            <a:off x="304800" y="2690812"/>
            <a:ext cx="4114800" cy="533400"/>
          </a:xfrm>
          <a:prstGeom prst="ellipse">
            <a:avLst/>
          </a:prstGeom>
          <a:noFill/>
          <a:ln w="38100">
            <a:solidFill>
              <a:srgbClr val="FF330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4114800" y="4443412"/>
            <a:ext cx="3657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3300"/>
                </a:solidFill>
                <a:latin typeface="Bodoni MT Black" pitchFamily="18" charset="0"/>
              </a:rPr>
              <a:t>TIFF Viewer Download Link</a:t>
            </a:r>
          </a:p>
        </p:txBody>
      </p:sp>
      <p:sp>
        <p:nvSpPr>
          <p:cNvPr id="18439" name="Line 7"/>
          <p:cNvSpPr>
            <a:spLocks noChangeShapeType="1"/>
          </p:cNvSpPr>
          <p:nvPr/>
        </p:nvSpPr>
        <p:spPr bwMode="auto">
          <a:xfrm flipH="1" flipV="1">
            <a:off x="3124200" y="3224212"/>
            <a:ext cx="990600" cy="12954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443" name="Rectangle 11"/>
          <p:cNvSpPr>
            <a:spLocks noChangeArrowheads="1"/>
          </p:cNvSpPr>
          <p:nvPr/>
        </p:nvSpPr>
        <p:spPr bwMode="auto">
          <a:xfrm>
            <a:off x="304800" y="1319212"/>
            <a:ext cx="8229600" cy="1066800"/>
          </a:xfrm>
          <a:prstGeom prst="rect">
            <a:avLst/>
          </a:prstGeom>
          <a:noFill/>
          <a:ln w="28575">
            <a:solidFill>
              <a:srgbClr val="FFCC00"/>
            </a:solidFill>
            <a:prstDash val="lgDashDotDot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663" y="165100"/>
            <a:ext cx="8466137" cy="434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461" name="Oval 5"/>
          <p:cNvSpPr>
            <a:spLocks noChangeArrowheads="1"/>
          </p:cNvSpPr>
          <p:nvPr/>
        </p:nvSpPr>
        <p:spPr bwMode="auto">
          <a:xfrm>
            <a:off x="228600" y="3657600"/>
            <a:ext cx="3200400" cy="609600"/>
          </a:xfrm>
          <a:prstGeom prst="ellips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1752600" y="4953000"/>
            <a:ext cx="6477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Bodoni MT Black" pitchFamily="18" charset="0"/>
              </a:rPr>
              <a:t>Company Download Link…Follow installation instructions</a:t>
            </a:r>
          </a:p>
        </p:txBody>
      </p:sp>
      <p:sp>
        <p:nvSpPr>
          <p:cNvPr id="19463" name="Line 7"/>
          <p:cNvSpPr>
            <a:spLocks noChangeShapeType="1"/>
          </p:cNvSpPr>
          <p:nvPr/>
        </p:nvSpPr>
        <p:spPr bwMode="auto">
          <a:xfrm flipH="1" flipV="1">
            <a:off x="1371600" y="4267200"/>
            <a:ext cx="457200" cy="7620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76200"/>
            <a:ext cx="8382000" cy="433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366" name="Line 6"/>
          <p:cNvSpPr>
            <a:spLocks noChangeShapeType="1"/>
          </p:cNvSpPr>
          <p:nvPr/>
        </p:nvSpPr>
        <p:spPr bwMode="auto">
          <a:xfrm flipH="1" flipV="1">
            <a:off x="2819400" y="2514600"/>
            <a:ext cx="152400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5367" name="Line 7"/>
          <p:cNvSpPr>
            <a:spLocks noChangeShapeType="1"/>
          </p:cNvSpPr>
          <p:nvPr/>
        </p:nvSpPr>
        <p:spPr bwMode="auto">
          <a:xfrm flipH="1" flipV="1">
            <a:off x="2360613" y="3079750"/>
            <a:ext cx="1982787" cy="1568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4343400" y="4419600"/>
            <a:ext cx="1828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accent2"/>
                </a:solidFill>
                <a:latin typeface="Bodoni MT Black" pitchFamily="18" charset="0"/>
              </a:rPr>
              <a:t>Search Terms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304800"/>
            <a:ext cx="7924800" cy="565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228600"/>
            <a:ext cx="7586663" cy="439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914400" y="5105400"/>
            <a:ext cx="7543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Bodoni MT Black" pitchFamily="18" charset="0"/>
              </a:rPr>
              <a:t>Abstract with Inventors Name, Date, Classification and Sub Classification Number</a:t>
            </a:r>
          </a:p>
        </p:txBody>
      </p:sp>
      <p:sp>
        <p:nvSpPr>
          <p:cNvPr id="21511" name="Line 7"/>
          <p:cNvSpPr>
            <a:spLocks noChangeShapeType="1"/>
          </p:cNvSpPr>
          <p:nvPr/>
        </p:nvSpPr>
        <p:spPr bwMode="auto">
          <a:xfrm flipH="1" flipV="1">
            <a:off x="2362200" y="3048000"/>
            <a:ext cx="1828800" cy="2133600"/>
          </a:xfrm>
          <a:prstGeom prst="line">
            <a:avLst/>
          </a:prstGeom>
          <a:noFill/>
          <a:ln w="28575">
            <a:solidFill>
              <a:srgbClr val="FFCC00"/>
            </a:solidFill>
            <a:round/>
            <a:headEnd/>
            <a:tailEnd type="triangle" w="lg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512" name="Line 8"/>
          <p:cNvSpPr>
            <a:spLocks noChangeShapeType="1"/>
          </p:cNvSpPr>
          <p:nvPr/>
        </p:nvSpPr>
        <p:spPr bwMode="auto">
          <a:xfrm flipV="1">
            <a:off x="4191000" y="914400"/>
            <a:ext cx="3276600" cy="4267200"/>
          </a:xfrm>
          <a:prstGeom prst="line">
            <a:avLst/>
          </a:prstGeom>
          <a:noFill/>
          <a:ln w="28575">
            <a:solidFill>
              <a:srgbClr val="FFCC00"/>
            </a:solidFill>
            <a:round/>
            <a:headEnd/>
            <a:tailEnd type="triangle" w="lg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513" name="Line 9"/>
          <p:cNvSpPr>
            <a:spLocks noChangeShapeType="1"/>
          </p:cNvSpPr>
          <p:nvPr/>
        </p:nvSpPr>
        <p:spPr bwMode="auto">
          <a:xfrm flipV="1">
            <a:off x="4191000" y="3733800"/>
            <a:ext cx="3124200" cy="1447800"/>
          </a:xfrm>
          <a:prstGeom prst="line">
            <a:avLst/>
          </a:prstGeom>
          <a:noFill/>
          <a:ln w="28575">
            <a:solidFill>
              <a:srgbClr val="FFCC00"/>
            </a:solidFill>
            <a:round/>
            <a:headEnd/>
            <a:tailEnd type="triangle" w="lg" len="lg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9713" y="173038"/>
            <a:ext cx="8736012" cy="474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914400" y="5105400"/>
            <a:ext cx="7543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Bodoni MT Black" pitchFamily="18" charset="0"/>
              </a:rPr>
              <a:t>Referenced Patents used by inventor…added sources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28600"/>
            <a:ext cx="9144000" cy="168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0181" name="Oval 5"/>
          <p:cNvSpPr>
            <a:spLocks noChangeArrowheads="1"/>
          </p:cNvSpPr>
          <p:nvPr/>
        </p:nvSpPr>
        <p:spPr bwMode="auto">
          <a:xfrm>
            <a:off x="5562600" y="762000"/>
            <a:ext cx="914400" cy="457200"/>
          </a:xfrm>
          <a:prstGeom prst="ellips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0182" name="Line 6"/>
          <p:cNvSpPr>
            <a:spLocks noChangeShapeType="1"/>
          </p:cNvSpPr>
          <p:nvPr/>
        </p:nvSpPr>
        <p:spPr bwMode="auto">
          <a:xfrm flipV="1">
            <a:off x="3886200" y="1143000"/>
            <a:ext cx="182880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0184" name="Text Box 8"/>
          <p:cNvSpPr txBox="1">
            <a:spLocks noChangeArrowheads="1"/>
          </p:cNvSpPr>
          <p:nvPr/>
        </p:nvSpPr>
        <p:spPr bwMode="auto">
          <a:xfrm>
            <a:off x="1600200" y="2590800"/>
            <a:ext cx="2286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Classification Prefix </a:t>
            </a:r>
          </a:p>
        </p:txBody>
      </p:sp>
      <p:sp>
        <p:nvSpPr>
          <p:cNvPr id="50185" name="Line 9"/>
          <p:cNvSpPr>
            <a:spLocks noChangeShapeType="1"/>
          </p:cNvSpPr>
          <p:nvPr/>
        </p:nvSpPr>
        <p:spPr bwMode="auto">
          <a:xfrm flipH="1" flipV="1">
            <a:off x="1905000" y="457200"/>
            <a:ext cx="1981200" cy="228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0186" name="Text Box 10"/>
          <p:cNvSpPr txBox="1">
            <a:spLocks noChangeArrowheads="1"/>
          </p:cNvSpPr>
          <p:nvPr/>
        </p:nvSpPr>
        <p:spPr bwMode="auto">
          <a:xfrm>
            <a:off x="685800" y="3276600"/>
            <a:ext cx="6934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Classification Number help define and refine search for patents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8925" y="131763"/>
            <a:ext cx="5540375" cy="619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5181600" y="533400"/>
            <a:ext cx="34290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Searching by Classification Numbers and Sub classifications</a:t>
            </a:r>
          </a:p>
        </p:txBody>
      </p:sp>
      <p:sp>
        <p:nvSpPr>
          <p:cNvPr id="23558" name="Oval 6"/>
          <p:cNvSpPr>
            <a:spLocks noChangeArrowheads="1"/>
          </p:cNvSpPr>
          <p:nvPr/>
        </p:nvSpPr>
        <p:spPr bwMode="auto">
          <a:xfrm>
            <a:off x="1295400" y="1676400"/>
            <a:ext cx="2286000" cy="990600"/>
          </a:xfrm>
          <a:prstGeom prst="ellips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559" name="Line 7"/>
          <p:cNvSpPr>
            <a:spLocks noChangeShapeType="1"/>
          </p:cNvSpPr>
          <p:nvPr/>
        </p:nvSpPr>
        <p:spPr bwMode="auto">
          <a:xfrm flipH="1">
            <a:off x="3505200" y="1143000"/>
            <a:ext cx="1676400" cy="8382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3560" name="Text Box 8"/>
          <p:cNvSpPr txBox="1">
            <a:spLocks noChangeArrowheads="1"/>
          </p:cNvSpPr>
          <p:nvPr/>
        </p:nvSpPr>
        <p:spPr bwMode="auto">
          <a:xfrm>
            <a:off x="4572000" y="4038600"/>
            <a:ext cx="3429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(Birding Apparatuses)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566738" y="3175000"/>
            <a:ext cx="3921125" cy="28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2800"/>
              <a:t>Pro’s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/>
              <a:t>Easy to put on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/>
              <a:t>Easy to carry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/>
              <a:t>Prevents bowstring from slipping</a:t>
            </a: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4646613" y="3175000"/>
            <a:ext cx="3921125" cy="28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2800"/>
              <a:t>Con’s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400"/>
              <a:t>Requires adjustment of fingers to prevent “pinching” the arrow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sz="2400"/>
              <a:t>The raised bumps will interfere with the bowstring and cause the archer to improperly release.</a:t>
            </a:r>
          </a:p>
        </p:txBody>
      </p:sp>
      <p:pic>
        <p:nvPicPr>
          <p:cNvPr id="11270" name="Picture 6" descr="LikeSolution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95600" y="1143000"/>
            <a:ext cx="2133600" cy="1943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Similar Solutions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839200" cy="4267200"/>
          </a:xfrm>
        </p:spPr>
        <p:txBody>
          <a:bodyPr/>
          <a:lstStyle/>
          <a:p>
            <a:r>
              <a:rPr lang="en-US" dirty="0" smtClean="0"/>
              <a:t>What is out there attempting to solve this problem?</a:t>
            </a:r>
          </a:p>
          <a:p>
            <a:r>
              <a:rPr lang="en-US" dirty="0" smtClean="0"/>
              <a:t>Allows </a:t>
            </a:r>
            <a:r>
              <a:rPr lang="en-US" dirty="0"/>
              <a:t>student to balance past attempts at solving solution with current </a:t>
            </a:r>
            <a:r>
              <a:rPr lang="en-US" dirty="0" smtClean="0"/>
              <a:t>problems.</a:t>
            </a:r>
            <a:endParaRPr lang="en-US" dirty="0"/>
          </a:p>
          <a:p>
            <a:r>
              <a:rPr lang="en-US" dirty="0"/>
              <a:t>Expands the students knowledge </a:t>
            </a:r>
            <a:r>
              <a:rPr lang="en-US" dirty="0" smtClean="0"/>
              <a:t>base.</a:t>
            </a:r>
            <a:endParaRPr lang="en-US" dirty="0"/>
          </a:p>
          <a:p>
            <a:r>
              <a:rPr lang="en-US" dirty="0"/>
              <a:t>Gives student ideas to creating their own </a:t>
            </a:r>
            <a:r>
              <a:rPr lang="en-US" dirty="0" smtClean="0"/>
              <a:t>design.</a:t>
            </a:r>
            <a:endParaRPr lang="en-US" dirty="0"/>
          </a:p>
          <a:p>
            <a:r>
              <a:rPr lang="en-US" dirty="0"/>
              <a:t>Helps to prove there still is a </a:t>
            </a:r>
            <a:r>
              <a:rPr lang="en-US" dirty="0" smtClean="0"/>
              <a:t>problem.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687388" y="608013"/>
            <a:ext cx="7769225" cy="1143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/>
            <a:r>
              <a:rPr lang="en-US" sz="3200" dirty="0">
                <a:solidFill>
                  <a:schemeClr val="tx2"/>
                </a:solidFill>
              </a:rPr>
              <a:t>Motorcycle jacket with Turn Signals</a:t>
            </a:r>
          </a:p>
        </p:txBody>
      </p:sp>
      <p:pic>
        <p:nvPicPr>
          <p:cNvPr id="12293" name="Picture 5" descr="pic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6488" y="2157413"/>
            <a:ext cx="2967037" cy="37576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4648200" y="3884613"/>
            <a:ext cx="3732213" cy="18272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100"/>
              <a:t>Con’s</a:t>
            </a:r>
            <a:endParaRPr lang="en-US" sz="2500"/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200"/>
              <a:t>Can get damaged in bad weather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200"/>
              <a:t>Requires a big box for power.</a:t>
            </a:r>
            <a:endParaRPr lang="en-US" sz="2400"/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endParaRPr lang="en-US" sz="2400"/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auto">
          <a:xfrm>
            <a:off x="4648200" y="1828800"/>
            <a:ext cx="3810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>
                <a:latin typeface="Times New Roman" pitchFamily="18" charset="0"/>
              </a:rPr>
              <a:t>Pro’s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000">
                <a:latin typeface="Times New Roman" pitchFamily="18" charset="0"/>
              </a:rPr>
              <a:t>Wearable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000">
                <a:latin typeface="Times New Roman" pitchFamily="18" charset="0"/>
              </a:rPr>
              <a:t>Bright Led's 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000">
                <a:latin typeface="Times New Roman" pitchFamily="18" charset="0"/>
              </a:rPr>
              <a:t>Wires are sewn into the jacket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4" grpId="0" build="p"/>
      <p:bldP spid="1229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ATV light bar from Yamah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10200" y="1371600"/>
            <a:ext cx="3194050" cy="3276600"/>
          </a:xfrm>
          <a:prstGeom prst="rect">
            <a:avLst/>
          </a:prstGeom>
          <a:noFill/>
        </p:spPr>
      </p:pic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914400" y="1066800"/>
            <a:ext cx="441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/>
            <a:r>
              <a:rPr lang="en-US" sz="3200">
                <a:solidFill>
                  <a:schemeClr val="folHlink"/>
                </a:solidFill>
              </a:rPr>
              <a:t>Past and Present </a:t>
            </a:r>
            <a:br>
              <a:rPr lang="en-US" sz="3200">
                <a:solidFill>
                  <a:schemeClr val="folHlink"/>
                </a:solidFill>
              </a:rPr>
            </a:br>
            <a:r>
              <a:rPr lang="en-US" sz="3200">
                <a:solidFill>
                  <a:schemeClr val="folHlink"/>
                </a:solidFill>
              </a:rPr>
              <a:t>       Solutions</a:t>
            </a: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5181600" y="4724400"/>
            <a:ext cx="3962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solidFill>
                  <a:schemeClr val="bg2"/>
                </a:solidFill>
              </a:rPr>
              <a:t>Yamaha ATV Light Bar</a:t>
            </a:r>
            <a:endParaRPr lang="en-US" b="1">
              <a:solidFill>
                <a:schemeClr val="folHlink"/>
              </a:solidFill>
            </a:endParaRP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4114800" y="2286000"/>
            <a:ext cx="449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US" sz="2400"/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4724400" y="1981200"/>
            <a:ext cx="3124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US" sz="1400"/>
          </a:p>
        </p:txBody>
      </p:sp>
      <p:sp>
        <p:nvSpPr>
          <p:cNvPr id="13321" name="Rectangle 9"/>
          <p:cNvSpPr>
            <a:spLocks noChangeArrowheads="1"/>
          </p:cNvSpPr>
          <p:nvPr/>
        </p:nvSpPr>
        <p:spPr bwMode="auto">
          <a:xfrm>
            <a:off x="990600" y="1981200"/>
            <a:ext cx="4343400" cy="445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b="1">
                <a:solidFill>
                  <a:schemeClr val="tx2"/>
                </a:solidFill>
              </a:rPr>
              <a:t>Pros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000">
                <a:solidFill>
                  <a:schemeClr val="tx2"/>
                </a:solidFill>
              </a:rPr>
              <a:t>Provides extra light 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000">
                <a:solidFill>
                  <a:schemeClr val="tx2"/>
                </a:solidFill>
              </a:rPr>
              <a:t>Allows range of motion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000">
                <a:solidFill>
                  <a:schemeClr val="tx2"/>
                </a:solidFill>
              </a:rPr>
              <a:t>Fits any model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000" b="1">
                <a:solidFill>
                  <a:schemeClr val="tx2"/>
                </a:solidFill>
              </a:rPr>
              <a:t>Cons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000">
                <a:solidFill>
                  <a:schemeClr val="tx2"/>
                </a:solidFill>
              </a:rPr>
              <a:t>Not designed or strong enough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000">
                <a:solidFill>
                  <a:schemeClr val="tx2"/>
                </a:solidFill>
              </a:rPr>
              <a:t>Bad positioning for roll-over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Document the Search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Where did you search?</a:t>
            </a:r>
          </a:p>
          <a:p>
            <a:pPr eaLnBrk="1" hangingPunct="1"/>
            <a:r>
              <a:rPr lang="en-US" dirty="0" smtClean="0"/>
              <a:t>When?</a:t>
            </a:r>
          </a:p>
          <a:p>
            <a:pPr eaLnBrk="1" hangingPunct="1"/>
            <a:r>
              <a:rPr lang="en-US" dirty="0" smtClean="0"/>
              <a:t>What were the key words on </a:t>
            </a:r>
            <a:r>
              <a:rPr lang="en-US" dirty="0" err="1" smtClean="0"/>
              <a:t>boolean</a:t>
            </a:r>
            <a:r>
              <a:rPr lang="en-US" dirty="0" smtClean="0"/>
              <a:t> operators you used?</a:t>
            </a:r>
          </a:p>
          <a:p>
            <a:pPr eaLnBrk="1" hangingPunct="1"/>
            <a:r>
              <a:rPr lang="en-US" dirty="0" smtClean="0"/>
              <a:t>How many hits?</a:t>
            </a:r>
          </a:p>
          <a:p>
            <a:pPr eaLnBrk="1" hangingPunct="1"/>
            <a:r>
              <a:rPr lang="en-US" dirty="0" smtClean="0"/>
              <a:t>How many were relevant?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Where do you find like solutions?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Research</a:t>
            </a:r>
          </a:p>
          <a:p>
            <a:pPr lvl="1"/>
            <a:r>
              <a:rPr lang="en-US" dirty="0" smtClean="0"/>
              <a:t>Commercial Search</a:t>
            </a:r>
          </a:p>
          <a:p>
            <a:pPr lvl="1"/>
            <a:r>
              <a:rPr lang="en-US" dirty="0" smtClean="0"/>
              <a:t>United States Patent Office.  </a:t>
            </a:r>
            <a:r>
              <a:rPr lang="en-US" dirty="0" smtClean="0">
                <a:hlinkClick r:id="rId3"/>
              </a:rPr>
              <a:t>www.uspto.gov</a:t>
            </a:r>
            <a:endParaRPr lang="en-US" dirty="0"/>
          </a:p>
          <a:p>
            <a:r>
              <a:rPr lang="en-US" dirty="0"/>
              <a:t>Catalogs and vendor resources</a:t>
            </a:r>
          </a:p>
          <a:p>
            <a:r>
              <a:rPr lang="en-US" dirty="0"/>
              <a:t>Qualified Experts</a:t>
            </a:r>
          </a:p>
          <a:p>
            <a:r>
              <a:rPr lang="en-US" dirty="0" smtClean="0"/>
              <a:t>Interviews</a:t>
            </a:r>
            <a:endParaRPr lang="en-US" dirty="0"/>
          </a:p>
          <a:p>
            <a:pPr>
              <a:buFontTx/>
              <a:buNone/>
            </a:pP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8" y="228600"/>
            <a:ext cx="8772525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381000" y="3968750"/>
            <a:ext cx="8763000" cy="2297113"/>
            <a:chOff x="240" y="2500"/>
            <a:chExt cx="5520" cy="1447"/>
          </a:xfrm>
        </p:grpSpPr>
        <p:pic>
          <p:nvPicPr>
            <p:cNvPr id="68611" name="Picture 3" descr="parrot feeder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28" y="2500"/>
              <a:ext cx="1008" cy="1004"/>
            </a:xfrm>
            <a:prstGeom prst="rect">
              <a:avLst/>
            </a:prstGeom>
            <a:noFill/>
          </p:spPr>
        </p:pic>
        <p:sp>
          <p:nvSpPr>
            <p:cNvPr id="68612" name="Text Box 4"/>
            <p:cNvSpPr txBox="1">
              <a:spLocks noChangeArrowheads="1"/>
            </p:cNvSpPr>
            <p:nvPr/>
          </p:nvSpPr>
          <p:spPr bwMode="auto">
            <a:xfrm>
              <a:off x="240" y="3504"/>
              <a:ext cx="1536" cy="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/>
                <a:t>Mess-free bird feeder</a:t>
              </a:r>
              <a:r>
                <a:rPr lang="en-US" sz="1600"/>
                <a:t> </a:t>
              </a:r>
            </a:p>
            <a:p>
              <a:pPr>
                <a:spcBef>
                  <a:spcPct val="50000"/>
                </a:spcBef>
              </a:pPr>
              <a:endParaRPr lang="en-US" sz="1600"/>
            </a:p>
          </p:txBody>
        </p:sp>
        <p:pic>
          <p:nvPicPr>
            <p:cNvPr id="68613" name="Picture 5" descr="Picture6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016" y="2688"/>
              <a:ext cx="864" cy="709"/>
            </a:xfrm>
            <a:prstGeom prst="rect">
              <a:avLst/>
            </a:prstGeom>
            <a:noFill/>
          </p:spPr>
        </p:pic>
        <p:sp>
          <p:nvSpPr>
            <p:cNvPr id="68614" name="Text Box 6"/>
            <p:cNvSpPr txBox="1">
              <a:spLocks noChangeArrowheads="1"/>
            </p:cNvSpPr>
            <p:nvPr/>
          </p:nvSpPr>
          <p:spPr bwMode="auto">
            <a:xfrm>
              <a:off x="1872" y="3504"/>
              <a:ext cx="120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/>
                <a:t>BirdMangerTM</a:t>
              </a:r>
              <a:r>
                <a:rPr lang="en-US" sz="1600"/>
                <a:t> </a:t>
              </a:r>
            </a:p>
          </p:txBody>
        </p:sp>
        <p:pic>
          <p:nvPicPr>
            <p:cNvPr id="68615" name="Picture 7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944" y="2568"/>
              <a:ext cx="614" cy="9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68616" name="Text Box 8"/>
            <p:cNvSpPr txBox="1">
              <a:spLocks noChangeArrowheads="1"/>
            </p:cNvSpPr>
            <p:nvPr/>
          </p:nvSpPr>
          <p:spPr bwMode="auto">
            <a:xfrm>
              <a:off x="3888" y="3504"/>
              <a:ext cx="187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>
                <a:spcBef>
                  <a:spcPct val="50000"/>
                </a:spcBef>
              </a:pPr>
              <a:r>
                <a:rPr lang="en-US" sz="1600" b="1"/>
                <a:t>Parrot Fountain Feeder</a:t>
              </a:r>
              <a:r>
                <a:rPr lang="en-US"/>
                <a:t> </a:t>
              </a:r>
            </a:p>
          </p:txBody>
        </p:sp>
      </p:grpSp>
      <p:sp>
        <p:nvSpPr>
          <p:cNvPr id="68617" name="Rectangle 9"/>
          <p:cNvSpPr>
            <a:spLocks noChangeArrowheads="1"/>
          </p:cNvSpPr>
          <p:nvPr/>
        </p:nvSpPr>
        <p:spPr bwMode="auto">
          <a:xfrm>
            <a:off x="4730750" y="3492500"/>
            <a:ext cx="552450" cy="26035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8618" name="Rectangle 10"/>
          <p:cNvSpPr>
            <a:spLocks noChangeArrowheads="1"/>
          </p:cNvSpPr>
          <p:nvPr/>
        </p:nvSpPr>
        <p:spPr bwMode="auto">
          <a:xfrm>
            <a:off x="5302250" y="3492500"/>
            <a:ext cx="552450" cy="26035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8619" name="Rectangle 11"/>
          <p:cNvSpPr>
            <a:spLocks noChangeArrowheads="1"/>
          </p:cNvSpPr>
          <p:nvPr/>
        </p:nvSpPr>
        <p:spPr bwMode="auto">
          <a:xfrm>
            <a:off x="5867400" y="3492500"/>
            <a:ext cx="609600" cy="26035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8620" name="Rectangle 12"/>
          <p:cNvSpPr>
            <a:spLocks noChangeArrowheads="1"/>
          </p:cNvSpPr>
          <p:nvPr/>
        </p:nvSpPr>
        <p:spPr bwMode="auto">
          <a:xfrm>
            <a:off x="6508750" y="3492500"/>
            <a:ext cx="615950" cy="26035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8621" name="Rectangle 13"/>
          <p:cNvSpPr>
            <a:spLocks noChangeArrowheads="1"/>
          </p:cNvSpPr>
          <p:nvPr/>
        </p:nvSpPr>
        <p:spPr bwMode="auto">
          <a:xfrm>
            <a:off x="7162800" y="3492500"/>
            <a:ext cx="552450" cy="26035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68622" name="Picture 1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31938" y="5995988"/>
            <a:ext cx="6553200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8623" name="Rectangle 15"/>
          <p:cNvSpPr>
            <a:spLocks noChangeArrowheads="1"/>
          </p:cNvSpPr>
          <p:nvPr/>
        </p:nvSpPr>
        <p:spPr bwMode="auto">
          <a:xfrm>
            <a:off x="2819400" y="3505200"/>
            <a:ext cx="1524000" cy="228600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parrot feed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7800" y="914400"/>
            <a:ext cx="1905000" cy="1898172"/>
          </a:xfrm>
          <a:prstGeom prst="rect">
            <a:avLst/>
          </a:prstGeom>
          <a:noFill/>
        </p:spPr>
      </p:pic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533400" y="2667000"/>
            <a:ext cx="3886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dirty="0">
                <a:latin typeface="+mj-lt"/>
              </a:rPr>
              <a:t>Mess-free bird feeder</a:t>
            </a:r>
            <a:r>
              <a:rPr lang="en-US" dirty="0">
                <a:latin typeface="+mj-lt"/>
              </a:rPr>
              <a:t> </a:t>
            </a: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76200" y="4159984"/>
            <a:ext cx="25146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/>
              <a:t>Pros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000" dirty="0"/>
              <a:t>Shielded entryway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000" dirty="0"/>
              <a:t>Water and food separation</a:t>
            </a: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2590800" y="4076343"/>
            <a:ext cx="1828800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/>
              <a:t>Cons</a:t>
            </a:r>
          </a:p>
          <a:p>
            <a:pPr>
              <a:spcBef>
                <a:spcPct val="50000"/>
              </a:spcBef>
              <a:buFont typeface="Arial" pitchFamily="34" charset="0"/>
              <a:buChar char="•"/>
            </a:pPr>
            <a:r>
              <a:rPr lang="en-US" sz="2000" dirty="0"/>
              <a:t>No Hanger</a:t>
            </a:r>
          </a:p>
          <a:p>
            <a:pPr>
              <a:spcBef>
                <a:spcPct val="50000"/>
              </a:spcBef>
              <a:buFont typeface="Arial" pitchFamily="34" charset="0"/>
              <a:buChar char="•"/>
            </a:pPr>
            <a:r>
              <a:rPr lang="en-US" sz="2000" dirty="0"/>
              <a:t>Metal Covering will Oxidize</a:t>
            </a:r>
          </a:p>
          <a:p>
            <a:pPr>
              <a:spcBef>
                <a:spcPct val="50000"/>
              </a:spcBef>
              <a:buFont typeface="Arial" pitchFamily="34" charset="0"/>
              <a:buChar char="•"/>
            </a:pPr>
            <a:r>
              <a:rPr lang="en-US" sz="2000" dirty="0"/>
              <a:t>Hard to Refill</a:t>
            </a:r>
          </a:p>
        </p:txBody>
      </p:sp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3176588"/>
            <a:ext cx="1905000" cy="62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62200" y="3200400"/>
            <a:ext cx="1600200" cy="56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34" name="Picture 14" descr="Picture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48400" y="1443335"/>
            <a:ext cx="1451982" cy="1190625"/>
          </a:xfrm>
          <a:prstGeom prst="rect">
            <a:avLst/>
          </a:prstGeom>
          <a:noFill/>
        </p:spPr>
      </p:pic>
      <p:sp>
        <p:nvSpPr>
          <p:cNvPr id="5135" name="Text Box 15"/>
          <p:cNvSpPr txBox="1">
            <a:spLocks noChangeArrowheads="1"/>
          </p:cNvSpPr>
          <p:nvPr/>
        </p:nvSpPr>
        <p:spPr bwMode="auto">
          <a:xfrm>
            <a:off x="5867400" y="2738735"/>
            <a:ext cx="2438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 err="1">
                <a:latin typeface="+mj-lt"/>
              </a:rPr>
              <a:t>BirdMangerTM</a:t>
            </a:r>
            <a:r>
              <a:rPr lang="en-US" dirty="0"/>
              <a:t> </a:t>
            </a:r>
          </a:p>
        </p:txBody>
      </p:sp>
      <p:sp>
        <p:nvSpPr>
          <p:cNvPr id="5136" name="Text Box 16"/>
          <p:cNvSpPr txBox="1">
            <a:spLocks noChangeArrowheads="1"/>
          </p:cNvSpPr>
          <p:nvPr/>
        </p:nvSpPr>
        <p:spPr bwMode="auto">
          <a:xfrm>
            <a:off x="4876800" y="4082296"/>
            <a:ext cx="2209800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/>
              <a:t>Pros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000" dirty="0"/>
              <a:t>Lightweight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000" dirty="0"/>
              <a:t>Large capacity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000" dirty="0"/>
              <a:t>Inexpensive</a:t>
            </a:r>
          </a:p>
        </p:txBody>
      </p:sp>
      <p:sp>
        <p:nvSpPr>
          <p:cNvPr id="5137" name="Text Box 17"/>
          <p:cNvSpPr txBox="1">
            <a:spLocks noChangeArrowheads="1"/>
          </p:cNvSpPr>
          <p:nvPr/>
        </p:nvSpPr>
        <p:spPr bwMode="auto">
          <a:xfrm>
            <a:off x="6858000" y="4038600"/>
            <a:ext cx="2286000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/>
              <a:t>Cons</a:t>
            </a:r>
          </a:p>
          <a:p>
            <a:pPr>
              <a:spcBef>
                <a:spcPct val="50000"/>
              </a:spcBef>
              <a:buFont typeface="Arial" pitchFamily="34" charset="0"/>
              <a:buChar char="•"/>
            </a:pPr>
            <a:r>
              <a:rPr lang="en-US" sz="2000" dirty="0"/>
              <a:t>Not for outdoors</a:t>
            </a:r>
          </a:p>
          <a:p>
            <a:pPr>
              <a:spcBef>
                <a:spcPct val="50000"/>
              </a:spcBef>
              <a:buFont typeface="Arial" pitchFamily="34" charset="0"/>
              <a:buChar char="•"/>
            </a:pPr>
            <a:r>
              <a:rPr lang="en-US" sz="2000" dirty="0"/>
              <a:t>Will not stop ants</a:t>
            </a:r>
          </a:p>
          <a:p>
            <a:pPr>
              <a:spcBef>
                <a:spcPct val="50000"/>
              </a:spcBef>
              <a:buFont typeface="Arial" pitchFamily="34" charset="0"/>
              <a:buChar char="•"/>
            </a:pPr>
            <a:r>
              <a:rPr lang="en-US" sz="2000" dirty="0"/>
              <a:t>Hard to refill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USPT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0400" y="914400"/>
            <a:ext cx="5410200" cy="1476375"/>
          </a:xfrm>
          <a:prstGeom prst="rect">
            <a:avLst/>
          </a:prstGeom>
          <a:noFill/>
          <a:ln w="28575">
            <a:solidFill>
              <a:srgbClr val="808080"/>
            </a:solidFill>
            <a:miter lim="800000"/>
            <a:headEnd/>
            <a:tailEnd/>
          </a:ln>
        </p:spPr>
      </p:pic>
      <p:sp>
        <p:nvSpPr>
          <p:cNvPr id="48133" name="WordArt 5"/>
          <p:cNvSpPr>
            <a:spLocks noChangeArrowheads="1" noChangeShapeType="1" noTextEdit="1"/>
          </p:cNvSpPr>
          <p:nvPr/>
        </p:nvSpPr>
        <p:spPr bwMode="auto">
          <a:xfrm>
            <a:off x="914400" y="2667000"/>
            <a:ext cx="7086600" cy="1905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spc="72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AAAAAA"/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>
                      <a:alpha val="80000"/>
                    </a:srgbClr>
                  </a:outerShdw>
                </a:effectLst>
                <a:latin typeface="Arial Black"/>
              </a:rPr>
              <a:t>Searching Patents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" y="76200"/>
            <a:ext cx="8842375" cy="450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304800" y="6172200"/>
            <a:ext cx="445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Arial Black" pitchFamily="34" charset="0"/>
              </a:rPr>
              <a:t>http://www.uspto.gov</a:t>
            </a:r>
          </a:p>
        </p:txBody>
      </p:sp>
      <p:sp>
        <p:nvSpPr>
          <p:cNvPr id="14343" name="Oval 7"/>
          <p:cNvSpPr>
            <a:spLocks noChangeArrowheads="1"/>
          </p:cNvSpPr>
          <p:nvPr/>
        </p:nvSpPr>
        <p:spPr bwMode="auto">
          <a:xfrm>
            <a:off x="0" y="2209800"/>
            <a:ext cx="1143000" cy="533400"/>
          </a:xfrm>
          <a:prstGeom prst="ellipse">
            <a:avLst/>
          </a:prstGeom>
          <a:noFill/>
          <a:ln w="38100">
            <a:solidFill>
              <a:srgbClr val="0099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45" name="Line 9"/>
          <p:cNvSpPr>
            <a:spLocks noChangeShapeType="1"/>
          </p:cNvSpPr>
          <p:nvPr/>
        </p:nvSpPr>
        <p:spPr bwMode="auto">
          <a:xfrm flipH="1" flipV="1">
            <a:off x="609600" y="2743200"/>
            <a:ext cx="609600" cy="2286000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346" name="Text Box 10"/>
          <p:cNvSpPr txBox="1">
            <a:spLocks noChangeArrowheads="1"/>
          </p:cNvSpPr>
          <p:nvPr/>
        </p:nvSpPr>
        <p:spPr bwMode="auto">
          <a:xfrm>
            <a:off x="1219200" y="4876800"/>
            <a:ext cx="2895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u="sng">
                <a:solidFill>
                  <a:schemeClr val="accent2"/>
                </a:solidFill>
              </a:rPr>
              <a:t>Search link</a:t>
            </a:r>
          </a:p>
        </p:txBody>
      </p:sp>
      <p:pic>
        <p:nvPicPr>
          <p:cNvPr id="14347" name="Pictur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14863" y="4819650"/>
            <a:ext cx="3995737" cy="192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348" name="Line 12"/>
          <p:cNvSpPr>
            <a:spLocks noChangeShapeType="1"/>
          </p:cNvSpPr>
          <p:nvPr/>
        </p:nvSpPr>
        <p:spPr bwMode="auto">
          <a:xfrm>
            <a:off x="2590800" y="5105400"/>
            <a:ext cx="1981200" cy="457200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8" y="76200"/>
            <a:ext cx="8610024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1447800" y="3343275"/>
            <a:ext cx="6096000" cy="990600"/>
            <a:chOff x="912" y="2106"/>
            <a:chExt cx="3840" cy="624"/>
          </a:xfrm>
        </p:grpSpPr>
        <p:sp>
          <p:nvSpPr>
            <p:cNvPr id="16389" name="AutoShape 5"/>
            <p:cNvSpPr>
              <a:spLocks noChangeArrowheads="1"/>
            </p:cNvSpPr>
            <p:nvPr/>
          </p:nvSpPr>
          <p:spPr bwMode="auto">
            <a:xfrm>
              <a:off x="912" y="2106"/>
              <a:ext cx="1728" cy="624"/>
            </a:xfrm>
            <a:prstGeom prst="rightArrow">
              <a:avLst>
                <a:gd name="adj1" fmla="val 50000"/>
                <a:gd name="adj2" fmla="val 69231"/>
              </a:avLst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90" name="Oval 6"/>
            <p:cNvSpPr>
              <a:spLocks noChangeArrowheads="1"/>
            </p:cNvSpPr>
            <p:nvPr/>
          </p:nvSpPr>
          <p:spPr bwMode="auto">
            <a:xfrm>
              <a:off x="2592" y="2160"/>
              <a:ext cx="2160" cy="480"/>
            </a:xfrm>
            <a:prstGeom prst="ellips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401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9157" name="Oval 5"/>
          <p:cNvSpPr>
            <a:spLocks noChangeArrowheads="1"/>
          </p:cNvSpPr>
          <p:nvPr/>
        </p:nvSpPr>
        <p:spPr bwMode="auto">
          <a:xfrm>
            <a:off x="0" y="1066800"/>
            <a:ext cx="1828800" cy="609600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158" name="Rectangle 6"/>
          <p:cNvSpPr>
            <a:spLocks noChangeArrowheads="1"/>
          </p:cNvSpPr>
          <p:nvPr/>
        </p:nvSpPr>
        <p:spPr bwMode="auto">
          <a:xfrm>
            <a:off x="98425" y="1905000"/>
            <a:ext cx="1958975" cy="152400"/>
          </a:xfrm>
          <a:prstGeom prst="rect">
            <a:avLst/>
          </a:prstGeom>
          <a:noFill/>
          <a:ln w="38100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9159" name="Line 7"/>
          <p:cNvSpPr>
            <a:spLocks noChangeShapeType="1"/>
          </p:cNvSpPr>
          <p:nvPr/>
        </p:nvSpPr>
        <p:spPr bwMode="auto">
          <a:xfrm flipH="1" flipV="1">
            <a:off x="1828800" y="1447800"/>
            <a:ext cx="3352800" cy="2667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9160" name="Text Box 8"/>
          <p:cNvSpPr txBox="1">
            <a:spLocks noChangeArrowheads="1"/>
          </p:cNvSpPr>
          <p:nvPr/>
        </p:nvSpPr>
        <p:spPr bwMode="auto">
          <a:xfrm>
            <a:off x="5181600" y="3962400"/>
            <a:ext cx="2362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Search Link</a:t>
            </a:r>
          </a:p>
        </p:txBody>
      </p:sp>
      <p:sp>
        <p:nvSpPr>
          <p:cNvPr id="49162" name="Line 10"/>
          <p:cNvSpPr>
            <a:spLocks noChangeShapeType="1"/>
          </p:cNvSpPr>
          <p:nvPr/>
        </p:nvSpPr>
        <p:spPr bwMode="auto">
          <a:xfrm flipH="1" flipV="1">
            <a:off x="2057400" y="2057400"/>
            <a:ext cx="2514600" cy="2743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9163" name="Text Box 11"/>
          <p:cNvSpPr txBox="1">
            <a:spLocks noChangeArrowheads="1"/>
          </p:cNvSpPr>
          <p:nvPr/>
        </p:nvSpPr>
        <p:spPr bwMode="auto">
          <a:xfrm>
            <a:off x="4724400" y="4724400"/>
            <a:ext cx="2362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Install Tiff Viewer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Interstate-Regular"/>
        <a:ea typeface="ＭＳ Ｐゴシック"/>
        <a:cs typeface="ＭＳ Ｐゴシック"/>
      </a:majorFont>
      <a:minorFont>
        <a:latin typeface="Times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356</Words>
  <Application>Microsoft Office PowerPoint</Application>
  <PresentationFormat>On-screen Show (4:3)</PresentationFormat>
  <Paragraphs>102</Paragraphs>
  <Slides>22</Slides>
  <Notes>22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Blank Presentation</vt:lpstr>
      <vt:lpstr>Researching Current and Past Solutions</vt:lpstr>
      <vt:lpstr>Similar Solutions</vt:lpstr>
      <vt:lpstr>Where do you find like solutions?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Document the Search</vt:lpstr>
    </vt:vector>
  </TitlesOfParts>
  <Company>M1 Partnership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Thomas Moyer</dc:creator>
  <cp:lastModifiedBy>Jason Rausch</cp:lastModifiedBy>
  <cp:revision>16</cp:revision>
  <dcterms:created xsi:type="dcterms:W3CDTF">2009-08-26T14:53:47Z</dcterms:created>
  <dcterms:modified xsi:type="dcterms:W3CDTF">2014-10-02T14:41:26Z</dcterms:modified>
</cp:coreProperties>
</file>