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omments/comment1.xml" ContentType="application/vnd.openxmlformats-officedocument.presentationml.comments+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56" r:id="rId2"/>
    <p:sldId id="276" r:id="rId3"/>
    <p:sldId id="257" r:id="rId4"/>
    <p:sldId id="259" r:id="rId5"/>
    <p:sldId id="260" r:id="rId6"/>
    <p:sldId id="261" r:id="rId7"/>
    <p:sldId id="262" r:id="rId8"/>
    <p:sldId id="270" r:id="rId9"/>
    <p:sldId id="271" r:id="rId10"/>
    <p:sldId id="272" r:id="rId11"/>
    <p:sldId id="273" r:id="rId12"/>
    <p:sldId id="274" r:id="rId13"/>
    <p:sldId id="263" r:id="rId14"/>
    <p:sldId id="264" r:id="rId15"/>
    <p:sldId id="265" r:id="rId16"/>
    <p:sldId id="267" r:id="rId17"/>
    <p:sldId id="268" r:id="rId18"/>
    <p:sldId id="277" r:id="rId19"/>
    <p:sldId id="275" r:id="rId20"/>
  </p:sldIdLst>
  <p:sldSz cx="9144000" cy="6858000" type="screen4x3"/>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risten" initials="K" lastIdx="8"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86B"/>
    <a:srgbClr val="FF9900"/>
    <a:srgbClr val="99FF66"/>
    <a:srgbClr val="FF7C80"/>
    <a:srgbClr val="6600CC"/>
    <a:srgbClr val="006600"/>
    <a:srgbClr val="990000"/>
    <a:srgbClr val="FF3300"/>
    <a:srgbClr val="FFFF00"/>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88380" autoAdjust="0"/>
  </p:normalViewPr>
  <p:slideViewPr>
    <p:cSldViewPr>
      <p:cViewPr varScale="1">
        <p:scale>
          <a:sx n="61" d="100"/>
          <a:sy n="61" d="100"/>
        </p:scale>
        <p:origin x="-161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scatterChart>
        <c:scatterStyle val="smoothMarker"/>
        <c:varyColors val="0"/>
        <c:ser>
          <c:idx val="0"/>
          <c:order val="0"/>
          <c:tx>
            <c:strRef>
              <c:f>Sheet1!$B$1</c:f>
              <c:strCache>
                <c:ptCount val="1"/>
                <c:pt idx="0">
                  <c:v>Useable Data</c:v>
                </c:pt>
              </c:strCache>
            </c:strRef>
          </c:tx>
          <c:marker>
            <c:symbol val="none"/>
          </c:marker>
          <c:xVal>
            <c:numRef>
              <c:f>Sheet1!$A$2:$A$10</c:f>
              <c:numCache>
                <c:formatCode>General</c:formatCode>
                <c:ptCount val="9"/>
                <c:pt idx="0">
                  <c:v>2</c:v>
                </c:pt>
                <c:pt idx="1">
                  <c:v>6</c:v>
                </c:pt>
                <c:pt idx="2">
                  <c:v>11</c:v>
                </c:pt>
                <c:pt idx="3">
                  <c:v>15</c:v>
                </c:pt>
                <c:pt idx="4">
                  <c:v>21</c:v>
                </c:pt>
                <c:pt idx="5">
                  <c:v>25</c:v>
                </c:pt>
                <c:pt idx="6">
                  <c:v>32</c:v>
                </c:pt>
                <c:pt idx="7">
                  <c:v>43</c:v>
                </c:pt>
                <c:pt idx="8">
                  <c:v>50</c:v>
                </c:pt>
              </c:numCache>
            </c:numRef>
          </c:xVal>
          <c:yVal>
            <c:numRef>
              <c:f>Sheet1!$B$2:$B$10</c:f>
              <c:numCache>
                <c:formatCode>General</c:formatCode>
                <c:ptCount val="9"/>
                <c:pt idx="0">
                  <c:v>1</c:v>
                </c:pt>
                <c:pt idx="1">
                  <c:v>0.68000000000000149</c:v>
                </c:pt>
                <c:pt idx="2">
                  <c:v>0.48000000000000032</c:v>
                </c:pt>
                <c:pt idx="3">
                  <c:v>0.35000000000000031</c:v>
                </c:pt>
                <c:pt idx="4">
                  <c:v>0.21000000000000021</c:v>
                </c:pt>
                <c:pt idx="5">
                  <c:v>0.14000000000000001</c:v>
                </c:pt>
                <c:pt idx="6">
                  <c:v>7.0000000000000034E-2</c:v>
                </c:pt>
                <c:pt idx="7">
                  <c:v>2.0000000000000042E-2</c:v>
                </c:pt>
                <c:pt idx="8">
                  <c:v>0</c:v>
                </c:pt>
              </c:numCache>
            </c:numRef>
          </c:yVal>
          <c:smooth val="1"/>
        </c:ser>
        <c:dLbls>
          <c:showLegendKey val="0"/>
          <c:showVal val="0"/>
          <c:showCatName val="0"/>
          <c:showSerName val="0"/>
          <c:showPercent val="0"/>
          <c:showBubbleSize val="0"/>
        </c:dLbls>
        <c:axId val="71948544"/>
        <c:axId val="72051712"/>
      </c:scatterChart>
      <c:valAx>
        <c:axId val="71948544"/>
        <c:scaling>
          <c:orientation val="minMax"/>
        </c:scaling>
        <c:delete val="0"/>
        <c:axPos val="b"/>
        <c:majorGridlines/>
        <c:numFmt formatCode="General" sourceLinked="1"/>
        <c:majorTickMark val="out"/>
        <c:minorTickMark val="none"/>
        <c:tickLblPos val="nextTo"/>
        <c:crossAx val="72051712"/>
        <c:crosses val="autoZero"/>
        <c:crossBetween val="midCat"/>
      </c:valAx>
      <c:valAx>
        <c:axId val="72051712"/>
        <c:scaling>
          <c:orientation val="minMax"/>
          <c:max val="1"/>
        </c:scaling>
        <c:delete val="0"/>
        <c:axPos val="l"/>
        <c:majorGridlines/>
        <c:numFmt formatCode="General" sourceLinked="1"/>
        <c:majorTickMark val="out"/>
        <c:minorTickMark val="none"/>
        <c:tickLblPos val="nextTo"/>
        <c:crossAx val="71948544"/>
        <c:crosses val="autoZero"/>
        <c:crossBetween val="midCat"/>
        <c:majorUnit val="0.2"/>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Base</c:v>
                </c:pt>
              </c:strCache>
            </c:strRef>
          </c:tx>
          <c:spPr>
            <a:solidFill>
              <a:srgbClr val="4F81BD"/>
            </a:solidFill>
            <a:ln>
              <a:solidFill>
                <a:prstClr val="black">
                  <a:lumMod val="95000"/>
                  <a:lumOff val="5000"/>
                </a:prstClr>
              </a:solidFill>
            </a:ln>
          </c:spPr>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Sheet1!$B$2:$B$8</c:f>
              <c:numCache>
                <c:formatCode>General</c:formatCode>
                <c:ptCount val="7"/>
                <c:pt idx="0">
                  <c:v>92</c:v>
                </c:pt>
                <c:pt idx="1">
                  <c:v>86</c:v>
                </c:pt>
                <c:pt idx="2">
                  <c:v>77</c:v>
                </c:pt>
                <c:pt idx="3">
                  <c:v>70</c:v>
                </c:pt>
                <c:pt idx="4">
                  <c:v>62</c:v>
                </c:pt>
                <c:pt idx="5">
                  <c:v>54</c:v>
                </c:pt>
                <c:pt idx="6">
                  <c:v>50</c:v>
                </c:pt>
              </c:numCache>
            </c:numRef>
          </c:val>
        </c:ser>
        <c:ser>
          <c:idx val="1"/>
          <c:order val="1"/>
          <c:tx>
            <c:strRef>
              <c:f>Sheet1!$C$1</c:f>
              <c:strCache>
                <c:ptCount val="1"/>
                <c:pt idx="0">
                  <c:v>Shading</c:v>
                </c:pt>
              </c:strCache>
            </c:strRef>
          </c:tx>
          <c:spPr>
            <a:gradFill flip="none" rotWithShape="1">
              <a:gsLst>
                <a:gs pos="0">
                  <a:srgbClr val="C0504D"/>
                </a:gs>
                <a:gs pos="67000">
                  <a:srgbClr val="C0504D"/>
                </a:gs>
                <a:gs pos="25000">
                  <a:srgbClr val="C0504D"/>
                </a:gs>
                <a:gs pos="50000">
                  <a:srgbClr val="4F81BD">
                    <a:tint val="44500"/>
                    <a:satMod val="160000"/>
                  </a:srgbClr>
                </a:gs>
                <a:gs pos="100000">
                  <a:srgbClr val="4F81BD">
                    <a:tint val="23500"/>
                    <a:satMod val="160000"/>
                  </a:srgbClr>
                </a:gs>
              </a:gsLst>
              <a:lin ang="5400000" scaled="1"/>
              <a:tileRect/>
            </a:gradFill>
            <a:ln>
              <a:solidFill>
                <a:prstClr val="black">
                  <a:lumMod val="95000"/>
                  <a:lumOff val="5000"/>
                </a:prstClr>
              </a:solidFill>
            </a:ln>
          </c:spPr>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Sheet1!$C$2:$C$8</c:f>
              <c:numCache>
                <c:formatCode>General</c:formatCode>
                <c:ptCount val="7"/>
                <c:pt idx="0">
                  <c:v>62</c:v>
                </c:pt>
                <c:pt idx="1">
                  <c:v>68</c:v>
                </c:pt>
                <c:pt idx="2">
                  <c:v>73</c:v>
                </c:pt>
                <c:pt idx="3">
                  <c:v>80</c:v>
                </c:pt>
                <c:pt idx="4">
                  <c:v>87</c:v>
                </c:pt>
                <c:pt idx="5">
                  <c:v>92</c:v>
                </c:pt>
                <c:pt idx="6">
                  <c:v>82</c:v>
                </c:pt>
              </c:numCache>
            </c:numRef>
          </c:val>
        </c:ser>
        <c:ser>
          <c:idx val="2"/>
          <c:order val="2"/>
          <c:tx>
            <c:strRef>
              <c:f>Sheet1!$D$1</c:f>
              <c:strCache>
                <c:ptCount val="1"/>
                <c:pt idx="0">
                  <c:v>3D</c:v>
                </c:pt>
              </c:strCache>
            </c:strRef>
          </c:tx>
          <c:spPr>
            <a:ln>
              <a:solidFill>
                <a:schemeClr val="accent1"/>
              </a:solidFill>
            </a:ln>
            <a:effectLst>
              <a:outerShdw dist="25400" algn="tl" rotWithShape="0">
                <a:srgbClr val="4F6228"/>
              </a:outerShdw>
            </a:effectLst>
            <a:scene3d>
              <a:camera prst="orthographicFront"/>
              <a:lightRig rig="threePt" dir="t">
                <a:rot lat="0" lon="0" rev="0"/>
              </a:lightRig>
            </a:scene3d>
            <a:sp3d>
              <a:bevelT w="139700" h="114300" prst="coolSlant"/>
              <a:bevelB w="38100" h="127000"/>
            </a:sp3d>
          </c:spPr>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Sheet1!$D$2:$D$8</c:f>
              <c:numCache>
                <c:formatCode>General</c:formatCode>
                <c:ptCount val="7"/>
                <c:pt idx="0">
                  <c:v>68</c:v>
                </c:pt>
                <c:pt idx="1">
                  <c:v>75</c:v>
                </c:pt>
                <c:pt idx="2">
                  <c:v>78</c:v>
                </c:pt>
                <c:pt idx="3">
                  <c:v>67</c:v>
                </c:pt>
                <c:pt idx="4">
                  <c:v>72</c:v>
                </c:pt>
                <c:pt idx="5">
                  <c:v>68</c:v>
                </c:pt>
                <c:pt idx="6">
                  <c:v>63</c:v>
                </c:pt>
              </c:numCache>
            </c:numRef>
          </c:val>
        </c:ser>
        <c:ser>
          <c:idx val="3"/>
          <c:order val="3"/>
          <c:tx>
            <c:strRef>
              <c:f>Sheet1!$E$1</c:f>
              <c:strCache>
                <c:ptCount val="1"/>
                <c:pt idx="0">
                  <c:v>2nd Order</c:v>
                </c:pt>
              </c:strCache>
            </c:strRef>
          </c:tx>
          <c:spPr>
            <a:solidFill>
              <a:srgbClr val="FF0000"/>
            </a:solidFill>
          </c:spPr>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Sheet1!$E$2:$E$8</c:f>
              <c:numCache>
                <c:formatCode>General</c:formatCode>
                <c:ptCount val="7"/>
              </c:numCache>
            </c:numRef>
          </c:val>
        </c:ser>
        <c:ser>
          <c:idx val="4"/>
          <c:order val="4"/>
          <c:tx>
            <c:strRef>
              <c:f>Sheet1!$F$1</c:f>
              <c:strCache>
                <c:ptCount val="1"/>
                <c:pt idx="0">
                  <c:v>3rd Order</c:v>
                </c:pt>
              </c:strCache>
            </c:strRef>
          </c:tx>
          <c:spPr>
            <a:solidFill>
              <a:schemeClr val="tx1"/>
            </a:solidFill>
          </c:spPr>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Sheet1!$F$2:$F$8</c:f>
              <c:numCache>
                <c:formatCode>General</c:formatCode>
                <c:ptCount val="7"/>
              </c:numCache>
            </c:numRef>
          </c:val>
        </c:ser>
        <c:ser>
          <c:idx val="5"/>
          <c:order val="5"/>
          <c:tx>
            <c:strRef>
              <c:f>Sheet1!$G$1</c:f>
              <c:strCache>
                <c:ptCount val="1"/>
                <c:pt idx="0">
                  <c:v>Labels</c:v>
                </c:pt>
              </c:strCache>
            </c:strRef>
          </c:tx>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Sheet1!$G$2:$G$8</c:f>
              <c:numCache>
                <c:formatCode>General</c:formatCode>
                <c:ptCount val="7"/>
              </c:numCache>
            </c:numRef>
          </c:val>
        </c:ser>
        <c:dLbls>
          <c:showLegendKey val="0"/>
          <c:showVal val="0"/>
          <c:showCatName val="0"/>
          <c:showSerName val="0"/>
          <c:showPercent val="0"/>
          <c:showBubbleSize val="0"/>
        </c:dLbls>
        <c:gapWidth val="150"/>
        <c:axId val="85712896"/>
        <c:axId val="85726720"/>
      </c:barChart>
      <c:catAx>
        <c:axId val="85712896"/>
        <c:scaling>
          <c:orientation val="minMax"/>
        </c:scaling>
        <c:delete val="0"/>
        <c:axPos val="b"/>
        <c:numFmt formatCode="General" sourceLinked="1"/>
        <c:majorTickMark val="out"/>
        <c:minorTickMark val="none"/>
        <c:tickLblPos val="nextTo"/>
        <c:crossAx val="85726720"/>
        <c:crosses val="autoZero"/>
        <c:auto val="1"/>
        <c:lblAlgn val="ctr"/>
        <c:lblOffset val="100"/>
        <c:noMultiLvlLbl val="0"/>
      </c:catAx>
      <c:valAx>
        <c:axId val="85726720"/>
        <c:scaling>
          <c:orientation val="minMax"/>
        </c:scaling>
        <c:delete val="0"/>
        <c:axPos val="l"/>
        <c:majorGridlines/>
        <c:numFmt formatCode="General" sourceLinked="1"/>
        <c:majorTickMark val="out"/>
        <c:minorTickMark val="none"/>
        <c:tickLblPos val="nextTo"/>
        <c:crossAx val="85712896"/>
        <c:crosses val="autoZero"/>
        <c:crossBetween val="between"/>
      </c:valAx>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strRef>
              <c:f>Sheet1!$C$1</c:f>
              <c:strCache>
                <c:ptCount val="1"/>
                <c:pt idx="0">
                  <c:v>Shading</c:v>
                </c:pt>
              </c:strCache>
            </c:strRef>
          </c:tx>
          <c:spPr>
            <a:ln w="34925">
              <a:solidFill>
                <a:schemeClr val="tx1">
                  <a:lumMod val="95000"/>
                  <a:lumOff val="5000"/>
                </a:schemeClr>
              </a:solidFill>
            </a:ln>
          </c:spPr>
          <c:marker>
            <c:symbol val="none"/>
          </c:marker>
          <c:cat>
            <c:numRef>
              <c:f>Sheet1!$A$2:$A$8</c:f>
              <c:numCache>
                <c:formatCode>General</c:formatCode>
                <c:ptCount val="7"/>
                <c:pt idx="0">
                  <c:v>1</c:v>
                </c:pt>
                <c:pt idx="1">
                  <c:v>2</c:v>
                </c:pt>
                <c:pt idx="2">
                  <c:v>3</c:v>
                </c:pt>
                <c:pt idx="3">
                  <c:v>4</c:v>
                </c:pt>
                <c:pt idx="4">
                  <c:v>5</c:v>
                </c:pt>
                <c:pt idx="5">
                  <c:v>6</c:v>
                </c:pt>
                <c:pt idx="6">
                  <c:v>7</c:v>
                </c:pt>
              </c:numCache>
            </c:numRef>
          </c:cat>
          <c:val>
            <c:numRef>
              <c:f>Sheet1!$C$2:$C$8</c:f>
              <c:numCache>
                <c:formatCode>General</c:formatCode>
                <c:ptCount val="7"/>
                <c:pt idx="0">
                  <c:v>50</c:v>
                </c:pt>
                <c:pt idx="1">
                  <c:v>67</c:v>
                </c:pt>
                <c:pt idx="2">
                  <c:v>45</c:v>
                </c:pt>
                <c:pt idx="3">
                  <c:v>80</c:v>
                </c:pt>
                <c:pt idx="4">
                  <c:v>87</c:v>
                </c:pt>
                <c:pt idx="5">
                  <c:v>92</c:v>
                </c:pt>
                <c:pt idx="6">
                  <c:v>82</c:v>
                </c:pt>
              </c:numCache>
            </c:numRef>
          </c:val>
          <c:smooth val="0"/>
        </c:ser>
        <c:ser>
          <c:idx val="2"/>
          <c:order val="1"/>
          <c:tx>
            <c:strRef>
              <c:f>Sheet1!$D$1</c:f>
              <c:strCache>
                <c:ptCount val="1"/>
                <c:pt idx="0">
                  <c:v>3D</c:v>
                </c:pt>
              </c:strCache>
            </c:strRef>
          </c:tx>
          <c:spPr>
            <a:ln w="34925">
              <a:solidFill>
                <a:srgbClr val="FF0000"/>
              </a:solidFill>
            </a:ln>
          </c:spPr>
          <c:marker>
            <c:symbol val="none"/>
          </c:marker>
          <c:cat>
            <c:numRef>
              <c:f>Sheet1!$A$2:$A$8</c:f>
              <c:numCache>
                <c:formatCode>General</c:formatCode>
                <c:ptCount val="7"/>
                <c:pt idx="0">
                  <c:v>1</c:v>
                </c:pt>
                <c:pt idx="1">
                  <c:v>2</c:v>
                </c:pt>
                <c:pt idx="2">
                  <c:v>3</c:v>
                </c:pt>
                <c:pt idx="3">
                  <c:v>4</c:v>
                </c:pt>
                <c:pt idx="4">
                  <c:v>5</c:v>
                </c:pt>
                <c:pt idx="5">
                  <c:v>6</c:v>
                </c:pt>
                <c:pt idx="6">
                  <c:v>7</c:v>
                </c:pt>
              </c:numCache>
            </c:numRef>
          </c:cat>
          <c:val>
            <c:numRef>
              <c:f>Sheet1!$D$2:$D$8</c:f>
              <c:numCache>
                <c:formatCode>General</c:formatCode>
                <c:ptCount val="7"/>
                <c:pt idx="0">
                  <c:v>68</c:v>
                </c:pt>
                <c:pt idx="1">
                  <c:v>75</c:v>
                </c:pt>
                <c:pt idx="2">
                  <c:v>78</c:v>
                </c:pt>
                <c:pt idx="3">
                  <c:v>67</c:v>
                </c:pt>
                <c:pt idx="4">
                  <c:v>72</c:v>
                </c:pt>
                <c:pt idx="5">
                  <c:v>68</c:v>
                </c:pt>
                <c:pt idx="6">
                  <c:v>82</c:v>
                </c:pt>
              </c:numCache>
            </c:numRef>
          </c:val>
          <c:smooth val="0"/>
        </c:ser>
        <c:dLbls>
          <c:showLegendKey val="0"/>
          <c:showVal val="0"/>
          <c:showCatName val="0"/>
          <c:showSerName val="0"/>
          <c:showPercent val="0"/>
          <c:showBubbleSize val="0"/>
        </c:dLbls>
        <c:marker val="1"/>
        <c:smooth val="0"/>
        <c:axId val="86150528"/>
        <c:axId val="95409664"/>
      </c:lineChart>
      <c:catAx>
        <c:axId val="86150528"/>
        <c:scaling>
          <c:orientation val="minMax"/>
        </c:scaling>
        <c:delete val="1"/>
        <c:axPos val="b"/>
        <c:numFmt formatCode="General" sourceLinked="1"/>
        <c:majorTickMark val="out"/>
        <c:minorTickMark val="none"/>
        <c:tickLblPos val="none"/>
        <c:crossAx val="95409664"/>
        <c:crosses val="autoZero"/>
        <c:auto val="1"/>
        <c:lblAlgn val="ctr"/>
        <c:lblOffset val="100"/>
        <c:noMultiLvlLbl val="0"/>
      </c:catAx>
      <c:valAx>
        <c:axId val="95409664"/>
        <c:scaling>
          <c:orientation val="minMax"/>
        </c:scaling>
        <c:delete val="1"/>
        <c:axPos val="l"/>
        <c:numFmt formatCode="General" sourceLinked="1"/>
        <c:majorTickMark val="out"/>
        <c:minorTickMark val="none"/>
        <c:tickLblPos val="none"/>
        <c:crossAx val="86150528"/>
        <c:crosses val="autoZero"/>
        <c:crossBetween val="between"/>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strRef>
              <c:f>Sheet1!$C$1</c:f>
              <c:strCache>
                <c:ptCount val="1"/>
                <c:pt idx="0">
                  <c:v>Shading</c:v>
                </c:pt>
              </c:strCache>
            </c:strRef>
          </c:tx>
          <c:spPr>
            <a:ln w="34925">
              <a:solidFill>
                <a:schemeClr val="tx1">
                  <a:lumMod val="95000"/>
                  <a:lumOff val="5000"/>
                </a:schemeClr>
              </a:solidFill>
            </a:ln>
          </c:spPr>
          <c:marker>
            <c:symbol val="none"/>
          </c:marker>
          <c:cat>
            <c:numRef>
              <c:f>Sheet1!$A$2:$A$8</c:f>
              <c:numCache>
                <c:formatCode>General</c:formatCode>
                <c:ptCount val="7"/>
                <c:pt idx="0">
                  <c:v>1</c:v>
                </c:pt>
                <c:pt idx="1">
                  <c:v>2</c:v>
                </c:pt>
                <c:pt idx="2">
                  <c:v>3</c:v>
                </c:pt>
                <c:pt idx="3">
                  <c:v>4</c:v>
                </c:pt>
                <c:pt idx="4">
                  <c:v>5</c:v>
                </c:pt>
                <c:pt idx="5">
                  <c:v>6</c:v>
                </c:pt>
                <c:pt idx="6">
                  <c:v>7</c:v>
                </c:pt>
              </c:numCache>
            </c:numRef>
          </c:cat>
          <c:val>
            <c:numRef>
              <c:f>Sheet1!$C$2:$C$8</c:f>
              <c:numCache>
                <c:formatCode>General</c:formatCode>
                <c:ptCount val="7"/>
                <c:pt idx="0">
                  <c:v>50</c:v>
                </c:pt>
                <c:pt idx="1">
                  <c:v>67</c:v>
                </c:pt>
                <c:pt idx="2">
                  <c:v>45</c:v>
                </c:pt>
                <c:pt idx="3">
                  <c:v>80</c:v>
                </c:pt>
                <c:pt idx="4">
                  <c:v>87</c:v>
                </c:pt>
                <c:pt idx="5">
                  <c:v>92</c:v>
                </c:pt>
                <c:pt idx="6">
                  <c:v>82</c:v>
                </c:pt>
              </c:numCache>
            </c:numRef>
          </c:val>
          <c:smooth val="0"/>
        </c:ser>
        <c:ser>
          <c:idx val="2"/>
          <c:order val="1"/>
          <c:tx>
            <c:strRef>
              <c:f>Sheet1!$D$1</c:f>
              <c:strCache>
                <c:ptCount val="1"/>
                <c:pt idx="0">
                  <c:v>3D</c:v>
                </c:pt>
              </c:strCache>
            </c:strRef>
          </c:tx>
          <c:spPr>
            <a:ln w="34925">
              <a:solidFill>
                <a:srgbClr val="FF0000"/>
              </a:solidFill>
            </a:ln>
          </c:spPr>
          <c:marker>
            <c:symbol val="none"/>
          </c:marker>
          <c:cat>
            <c:numRef>
              <c:f>Sheet1!$A$2:$A$8</c:f>
              <c:numCache>
                <c:formatCode>General</c:formatCode>
                <c:ptCount val="7"/>
                <c:pt idx="0">
                  <c:v>1</c:v>
                </c:pt>
                <c:pt idx="1">
                  <c:v>2</c:v>
                </c:pt>
                <c:pt idx="2">
                  <c:v>3</c:v>
                </c:pt>
                <c:pt idx="3">
                  <c:v>4</c:v>
                </c:pt>
                <c:pt idx="4">
                  <c:v>5</c:v>
                </c:pt>
                <c:pt idx="5">
                  <c:v>6</c:v>
                </c:pt>
                <c:pt idx="6">
                  <c:v>7</c:v>
                </c:pt>
              </c:numCache>
            </c:numRef>
          </c:cat>
          <c:val>
            <c:numRef>
              <c:f>Sheet1!$D$2:$D$8</c:f>
              <c:numCache>
                <c:formatCode>General</c:formatCode>
                <c:ptCount val="7"/>
                <c:pt idx="0">
                  <c:v>68</c:v>
                </c:pt>
                <c:pt idx="1">
                  <c:v>75</c:v>
                </c:pt>
                <c:pt idx="2">
                  <c:v>78</c:v>
                </c:pt>
                <c:pt idx="3">
                  <c:v>67</c:v>
                </c:pt>
                <c:pt idx="4">
                  <c:v>72</c:v>
                </c:pt>
                <c:pt idx="5">
                  <c:v>68</c:v>
                </c:pt>
                <c:pt idx="6">
                  <c:v>82</c:v>
                </c:pt>
              </c:numCache>
            </c:numRef>
          </c:val>
          <c:smooth val="0"/>
        </c:ser>
        <c:dLbls>
          <c:showLegendKey val="0"/>
          <c:showVal val="0"/>
          <c:showCatName val="0"/>
          <c:showSerName val="0"/>
          <c:showPercent val="0"/>
          <c:showBubbleSize val="0"/>
        </c:dLbls>
        <c:marker val="1"/>
        <c:smooth val="0"/>
        <c:axId val="137292800"/>
        <c:axId val="137868032"/>
      </c:lineChart>
      <c:catAx>
        <c:axId val="137292800"/>
        <c:scaling>
          <c:orientation val="minMax"/>
        </c:scaling>
        <c:delete val="1"/>
        <c:axPos val="b"/>
        <c:numFmt formatCode="General" sourceLinked="1"/>
        <c:majorTickMark val="out"/>
        <c:minorTickMark val="none"/>
        <c:tickLblPos val="none"/>
        <c:crossAx val="137868032"/>
        <c:crosses val="autoZero"/>
        <c:auto val="1"/>
        <c:lblAlgn val="ctr"/>
        <c:lblOffset val="100"/>
        <c:noMultiLvlLbl val="0"/>
      </c:catAx>
      <c:valAx>
        <c:axId val="137868032"/>
        <c:scaling>
          <c:orientation val="minMax"/>
        </c:scaling>
        <c:delete val="1"/>
        <c:axPos val="l"/>
        <c:numFmt formatCode="General" sourceLinked="1"/>
        <c:majorTickMark val="out"/>
        <c:minorTickMark val="none"/>
        <c:tickLblPos val="none"/>
        <c:crossAx val="137292800"/>
        <c:crosses val="autoZero"/>
        <c:crossBetween val="between"/>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672450665888967"/>
          <c:y val="0.14409684745544796"/>
          <c:w val="0.80630018469913478"/>
          <c:h val="0.50957619406079957"/>
        </c:manualLayout>
      </c:layout>
      <c:barChart>
        <c:barDir val="col"/>
        <c:grouping val="clustered"/>
        <c:varyColors val="0"/>
        <c:ser>
          <c:idx val="0"/>
          <c:order val="0"/>
          <c:tx>
            <c:strRef>
              <c:f>Sheet1!$B$1</c:f>
              <c:strCache>
                <c:ptCount val="1"/>
                <c:pt idx="0">
                  <c:v>Base</c:v>
                </c:pt>
              </c:strCache>
            </c:strRef>
          </c:tx>
          <c:spPr>
            <a:solidFill>
              <a:srgbClr val="4F81BD"/>
            </a:solidFill>
            <a:ln>
              <a:solidFill>
                <a:prstClr val="black">
                  <a:lumMod val="95000"/>
                  <a:lumOff val="5000"/>
                </a:prstClr>
              </a:solidFill>
            </a:ln>
          </c:spPr>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Sheet1!$B$2:$B$8</c:f>
              <c:numCache>
                <c:formatCode>General</c:formatCode>
                <c:ptCount val="7"/>
                <c:pt idx="0">
                  <c:v>92.75</c:v>
                </c:pt>
                <c:pt idx="1">
                  <c:v>86.23</c:v>
                </c:pt>
                <c:pt idx="2">
                  <c:v>77.61999999999999</c:v>
                </c:pt>
                <c:pt idx="3">
                  <c:v>70.34</c:v>
                </c:pt>
                <c:pt idx="4">
                  <c:v>62.949999999999996</c:v>
                </c:pt>
                <c:pt idx="5">
                  <c:v>54.120000000000012</c:v>
                </c:pt>
                <c:pt idx="6">
                  <c:v>50.82</c:v>
                </c:pt>
              </c:numCache>
            </c:numRef>
          </c:val>
        </c:ser>
        <c:ser>
          <c:idx val="1"/>
          <c:order val="1"/>
          <c:tx>
            <c:strRef>
              <c:f>Sheet1!$C$1</c:f>
              <c:strCache>
                <c:ptCount val="1"/>
                <c:pt idx="0">
                  <c:v>Shading</c:v>
                </c:pt>
              </c:strCache>
            </c:strRef>
          </c:tx>
          <c:spPr>
            <a:gradFill flip="none" rotWithShape="1">
              <a:gsLst>
                <a:gs pos="0">
                  <a:srgbClr val="C0504D"/>
                </a:gs>
                <a:gs pos="67000">
                  <a:srgbClr val="C0504D"/>
                </a:gs>
                <a:gs pos="25000">
                  <a:srgbClr val="C0504D"/>
                </a:gs>
                <a:gs pos="50000">
                  <a:srgbClr val="4F81BD">
                    <a:tint val="44500"/>
                    <a:satMod val="160000"/>
                  </a:srgbClr>
                </a:gs>
                <a:gs pos="100000">
                  <a:srgbClr val="4F81BD">
                    <a:tint val="23500"/>
                    <a:satMod val="160000"/>
                  </a:srgbClr>
                </a:gs>
              </a:gsLst>
              <a:lin ang="5400000" scaled="1"/>
              <a:tileRect/>
            </a:gradFill>
            <a:ln>
              <a:solidFill>
                <a:prstClr val="black">
                  <a:lumMod val="95000"/>
                  <a:lumOff val="5000"/>
                </a:prstClr>
              </a:solidFill>
            </a:ln>
          </c:spPr>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Sheet1!$C$2:$C$8</c:f>
              <c:numCache>
                <c:formatCode>General</c:formatCode>
                <c:ptCount val="7"/>
                <c:pt idx="0">
                  <c:v>62.809999999999995</c:v>
                </c:pt>
                <c:pt idx="1">
                  <c:v>68.33</c:v>
                </c:pt>
                <c:pt idx="2">
                  <c:v>73.81</c:v>
                </c:pt>
                <c:pt idx="3">
                  <c:v>80.290000000000006</c:v>
                </c:pt>
                <c:pt idx="4">
                  <c:v>87.73</c:v>
                </c:pt>
                <c:pt idx="5">
                  <c:v>92.11</c:v>
                </c:pt>
                <c:pt idx="6">
                  <c:v>82.73</c:v>
                </c:pt>
              </c:numCache>
            </c:numRef>
          </c:val>
        </c:ser>
        <c:ser>
          <c:idx val="2"/>
          <c:order val="2"/>
          <c:tx>
            <c:strRef>
              <c:f>Sheet1!$D$1</c:f>
              <c:strCache>
                <c:ptCount val="1"/>
                <c:pt idx="0">
                  <c:v>3D</c:v>
                </c:pt>
              </c:strCache>
            </c:strRef>
          </c:tx>
          <c:spPr>
            <a:ln>
              <a:solidFill>
                <a:schemeClr val="accent1"/>
              </a:solidFill>
            </a:ln>
            <a:effectLst>
              <a:outerShdw dist="25400" algn="tl" rotWithShape="0">
                <a:srgbClr val="4F6228"/>
              </a:outerShdw>
            </a:effectLst>
            <a:scene3d>
              <a:camera prst="orthographicFront"/>
              <a:lightRig rig="threePt" dir="t">
                <a:rot lat="0" lon="0" rev="0"/>
              </a:lightRig>
            </a:scene3d>
            <a:sp3d>
              <a:bevelT w="139700" h="114300" prst="coolSlant"/>
              <a:bevelB w="38100" h="127000"/>
            </a:sp3d>
          </c:spPr>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Sheet1!$D$2:$D$8</c:f>
              <c:numCache>
                <c:formatCode>General</c:formatCode>
                <c:ptCount val="7"/>
                <c:pt idx="0">
                  <c:v>68.42</c:v>
                </c:pt>
                <c:pt idx="1">
                  <c:v>75.209999999999994</c:v>
                </c:pt>
                <c:pt idx="2">
                  <c:v>78.84</c:v>
                </c:pt>
                <c:pt idx="3">
                  <c:v>67.540000000000006</c:v>
                </c:pt>
                <c:pt idx="4">
                  <c:v>72.83</c:v>
                </c:pt>
                <c:pt idx="5">
                  <c:v>68.11</c:v>
                </c:pt>
                <c:pt idx="6">
                  <c:v>63.77</c:v>
                </c:pt>
              </c:numCache>
            </c:numRef>
          </c:val>
        </c:ser>
        <c:ser>
          <c:idx val="3"/>
          <c:order val="3"/>
          <c:tx>
            <c:strRef>
              <c:f>Sheet1!$E$1</c:f>
              <c:strCache>
                <c:ptCount val="1"/>
                <c:pt idx="0">
                  <c:v>2nd Order</c:v>
                </c:pt>
              </c:strCache>
            </c:strRef>
          </c:tx>
          <c:spPr>
            <a:solidFill>
              <a:srgbClr val="FF0000"/>
            </a:solidFill>
          </c:spPr>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Sheet1!$E$2:$E$8</c:f>
              <c:numCache>
                <c:formatCode>General</c:formatCode>
                <c:ptCount val="7"/>
                <c:pt idx="0">
                  <c:v>55.660000000000011</c:v>
                </c:pt>
                <c:pt idx="1">
                  <c:v>67.319999999999993</c:v>
                </c:pt>
                <c:pt idx="2">
                  <c:v>74.97</c:v>
                </c:pt>
                <c:pt idx="3">
                  <c:v>86.33</c:v>
                </c:pt>
                <c:pt idx="4">
                  <c:v>87.51</c:v>
                </c:pt>
                <c:pt idx="5">
                  <c:v>78.290000000000006</c:v>
                </c:pt>
                <c:pt idx="6">
                  <c:v>55.17</c:v>
                </c:pt>
              </c:numCache>
            </c:numRef>
          </c:val>
        </c:ser>
        <c:ser>
          <c:idx val="4"/>
          <c:order val="4"/>
          <c:tx>
            <c:strRef>
              <c:f>Sheet1!$F$1</c:f>
              <c:strCache>
                <c:ptCount val="1"/>
                <c:pt idx="0">
                  <c:v>3rd Order</c:v>
                </c:pt>
              </c:strCache>
            </c:strRef>
          </c:tx>
          <c:spPr>
            <a:solidFill>
              <a:schemeClr val="tx1"/>
            </a:solidFill>
          </c:spPr>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Sheet1!$F$2:$F$8</c:f>
              <c:numCache>
                <c:formatCode>General</c:formatCode>
                <c:ptCount val="7"/>
                <c:pt idx="0">
                  <c:v>49.620000000000012</c:v>
                </c:pt>
                <c:pt idx="1">
                  <c:v>68.149999999999991</c:v>
                </c:pt>
                <c:pt idx="2">
                  <c:v>85.960000000000022</c:v>
                </c:pt>
                <c:pt idx="3">
                  <c:v>80.72</c:v>
                </c:pt>
                <c:pt idx="4">
                  <c:v>68.73</c:v>
                </c:pt>
                <c:pt idx="5">
                  <c:v>92.19</c:v>
                </c:pt>
                <c:pt idx="6">
                  <c:v>82.04</c:v>
                </c:pt>
              </c:numCache>
            </c:numRef>
          </c:val>
        </c:ser>
        <c:ser>
          <c:idx val="5"/>
          <c:order val="5"/>
          <c:tx>
            <c:strRef>
              <c:f>Sheet1!$G$1</c:f>
              <c:strCache>
                <c:ptCount val="1"/>
                <c:pt idx="0">
                  <c:v>Labels</c:v>
                </c:pt>
              </c:strCache>
            </c:strRef>
          </c:tx>
          <c:invertIfNegative val="0"/>
          <c:cat>
            <c:numRef>
              <c:f>Sheet1!$A$2:$A$8</c:f>
              <c:numCache>
                <c:formatCode>General</c:formatCode>
                <c:ptCount val="7"/>
                <c:pt idx="0">
                  <c:v>1</c:v>
                </c:pt>
                <c:pt idx="1">
                  <c:v>2</c:v>
                </c:pt>
                <c:pt idx="2">
                  <c:v>3</c:v>
                </c:pt>
                <c:pt idx="3">
                  <c:v>4</c:v>
                </c:pt>
                <c:pt idx="4">
                  <c:v>5</c:v>
                </c:pt>
                <c:pt idx="5">
                  <c:v>6</c:v>
                </c:pt>
                <c:pt idx="6">
                  <c:v>7</c:v>
                </c:pt>
              </c:numCache>
            </c:numRef>
          </c:cat>
          <c:val>
            <c:numRef>
              <c:f>Sheet1!$G$2:$G$8</c:f>
              <c:numCache>
                <c:formatCode>General</c:formatCode>
                <c:ptCount val="7"/>
                <c:pt idx="0">
                  <c:v>88.06</c:v>
                </c:pt>
                <c:pt idx="1">
                  <c:v>68.400000000000006</c:v>
                </c:pt>
                <c:pt idx="2">
                  <c:v>83.85</c:v>
                </c:pt>
                <c:pt idx="3">
                  <c:v>90.31</c:v>
                </c:pt>
                <c:pt idx="4">
                  <c:v>87.710000000000022</c:v>
                </c:pt>
                <c:pt idx="5">
                  <c:v>96.440000000000026</c:v>
                </c:pt>
                <c:pt idx="6">
                  <c:v>82.22</c:v>
                </c:pt>
              </c:numCache>
            </c:numRef>
          </c:val>
        </c:ser>
        <c:dLbls>
          <c:showLegendKey val="0"/>
          <c:showVal val="0"/>
          <c:showCatName val="0"/>
          <c:showSerName val="0"/>
          <c:showPercent val="0"/>
          <c:showBubbleSize val="0"/>
        </c:dLbls>
        <c:gapWidth val="150"/>
        <c:axId val="143520896"/>
        <c:axId val="143522816"/>
      </c:barChart>
      <c:catAx>
        <c:axId val="143520896"/>
        <c:scaling>
          <c:orientation val="minMax"/>
        </c:scaling>
        <c:delete val="0"/>
        <c:axPos val="b"/>
        <c:numFmt formatCode="General" sourceLinked="1"/>
        <c:majorTickMark val="none"/>
        <c:minorTickMark val="none"/>
        <c:tickLblPos val="nextTo"/>
        <c:crossAx val="143522816"/>
        <c:crosses val="autoZero"/>
        <c:auto val="1"/>
        <c:lblAlgn val="ctr"/>
        <c:lblOffset val="100"/>
        <c:noMultiLvlLbl val="0"/>
      </c:catAx>
      <c:valAx>
        <c:axId val="143522816"/>
        <c:scaling>
          <c:orientation val="minMax"/>
        </c:scaling>
        <c:delete val="0"/>
        <c:axPos val="l"/>
        <c:majorGridlines/>
        <c:numFmt formatCode="General" sourceLinked="1"/>
        <c:majorTickMark val="none"/>
        <c:minorTickMark val="none"/>
        <c:tickLblPos val="nextTo"/>
        <c:crossAx val="143520896"/>
        <c:crosses val="autoZero"/>
        <c:crossBetween val="between"/>
      </c:valAx>
      <c:dTable>
        <c:showHorzBorder val="1"/>
        <c:showVertBorder val="1"/>
        <c:showOutline val="1"/>
        <c:showKeys val="1"/>
        <c:spPr>
          <a:ln w="15875">
            <a:solidFill>
              <a:prstClr val="black">
                <a:lumMod val="95000"/>
                <a:lumOff val="5000"/>
              </a:prstClr>
            </a:solidFill>
          </a:ln>
        </c:spPr>
        <c:txPr>
          <a:bodyPr/>
          <a:lstStyle/>
          <a:p>
            <a:pPr rtl="0">
              <a:defRPr sz="1000" baseline="0"/>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0" dt="2010-08-03T11:30:02.521" idx="5">
    <p:pos x="5246" y="406"/>
    <p:text>Can you add some notes to explain this slide?</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D4E6E61-3411-40FD-9C8B-37D513E6D0E8}" type="datetimeFigureOut">
              <a:rPr lang="en-US" smtClean="0"/>
              <a:pPr/>
              <a:t>2/23/2014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5396F4C-FB66-4D97-B386-EF7DF12E96A8}" type="slidenum">
              <a:rPr lang="en-US" smtClean="0"/>
              <a:pPr/>
              <a:t>‹#›</a:t>
            </a:fld>
            <a:endParaRPr lang="en-US"/>
          </a:p>
        </p:txBody>
      </p:sp>
    </p:spTree>
    <p:extLst>
      <p:ext uri="{BB962C8B-B14F-4D97-AF65-F5344CB8AC3E}">
        <p14:creationId xmlns:p14="http://schemas.microsoft.com/office/powerpoint/2010/main" val="27536944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1965C8-F54F-4C95-94F0-C35F18C09B7A}" type="datetimeFigureOut">
              <a:rPr lang="en-US" smtClean="0"/>
              <a:pPr/>
              <a:t>2/23/2014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0E18C4-29FC-41A8-8989-E713F1151277}" type="slidenum">
              <a:rPr lang="en-US" smtClean="0"/>
              <a:pPr/>
              <a:t>‹#›</a:t>
            </a:fld>
            <a:endParaRPr lang="en-US"/>
          </a:p>
        </p:txBody>
      </p:sp>
    </p:spTree>
    <p:extLst>
      <p:ext uri="{BB962C8B-B14F-4D97-AF65-F5344CB8AC3E}">
        <p14:creationId xmlns:p14="http://schemas.microsoft.com/office/powerpoint/2010/main" val="283337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Push the Button!</a:t>
            </a:r>
            <a:endParaRPr lang="en-US" dirty="0"/>
          </a:p>
        </p:txBody>
      </p:sp>
      <p:sp>
        <p:nvSpPr>
          <p:cNvPr id="4" name="Slide Number Placeholder 3"/>
          <p:cNvSpPr>
            <a:spLocks noGrp="1"/>
          </p:cNvSpPr>
          <p:nvPr>
            <p:ph type="sldNum" sz="quarter" idx="10"/>
          </p:nvPr>
        </p:nvSpPr>
        <p:spPr/>
        <p:txBody>
          <a:bodyPr/>
          <a:lstStyle/>
          <a:p>
            <a:fld id="{F00E18C4-29FC-41A8-8989-E713F1151277}"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Studies show that using images and text to represent your ideas is more effective than just using text. The key is choosing the right images</a:t>
            </a:r>
            <a:r>
              <a:rPr lang="en-US" baseline="0" dirty="0" smtClean="0"/>
              <a:t> – </a:t>
            </a:r>
            <a:r>
              <a:rPr lang="en-US" dirty="0" smtClean="0"/>
              <a:t>those same studies show that images with no purpose can actually make learning more difficult.</a:t>
            </a:r>
          </a:p>
          <a:p>
            <a:endParaRPr lang="en-US" dirty="0"/>
          </a:p>
        </p:txBody>
      </p:sp>
      <p:sp>
        <p:nvSpPr>
          <p:cNvPr id="4" name="Slide Number Placeholder 3"/>
          <p:cNvSpPr>
            <a:spLocks noGrp="1"/>
          </p:cNvSpPr>
          <p:nvPr>
            <p:ph type="sldNum" sz="quarter" idx="10"/>
          </p:nvPr>
        </p:nvSpPr>
        <p:spPr/>
        <p:txBody>
          <a:bodyPr/>
          <a:lstStyle/>
          <a:p>
            <a:fld id="{F00E18C4-29FC-41A8-8989-E713F1151277}"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81400"/>
            <a:ext cx="7772400" cy="838199"/>
          </a:xfrm>
          <a:prstGeom prst="rect">
            <a:avLst/>
          </a:prstGeom>
        </p:spPr>
        <p:txBody>
          <a:bodyPr/>
          <a:lstStyle>
            <a:lvl1pPr>
              <a:defRPr sz="4000">
                <a:solidFill>
                  <a:srgbClr val="00386B"/>
                </a:solidFill>
                <a:effectLst>
                  <a:outerShdw blurRad="60007" dist="310007" dir="7680000" sy="30000" kx="1300200" algn="ctr" rotWithShape="0">
                    <a:prstClr val="black">
                      <a:alpha val="32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4876800"/>
            <a:ext cx="6400800" cy="685800"/>
          </a:xfrm>
          <a:prstGeom prst="rect">
            <a:avLst/>
          </a:prstGeom>
        </p:spPr>
        <p:txBody>
          <a:bodyPr/>
          <a:lstStyle>
            <a:lvl1pPr marL="0" indent="0" algn="ctr">
              <a:buNone/>
              <a:defRPr>
                <a:solidFill>
                  <a:srgbClr val="00386B"/>
                </a:solidFill>
                <a:effectLst>
                  <a:outerShdw blurRad="60007" dist="310007" dir="7680000" sy="30000" kx="1300200" algn="ctr" rotWithShape="0">
                    <a:prstClr val="black">
                      <a:alpha val="32000"/>
                    </a:prstClr>
                  </a:outerShdw>
                </a:effectLs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pic>
        <p:nvPicPr>
          <p:cNvPr id="4" name="Picture 3" descr="PLTW_MT_L_3Crgb.jpg"/>
          <p:cNvPicPr>
            <a:picLocks noChangeAspect="1"/>
          </p:cNvPicPr>
          <p:nvPr userDrawn="1"/>
        </p:nvPicPr>
        <p:blipFill>
          <a:blip r:embed="rId2" cstate="print"/>
          <a:stretch>
            <a:fillRect/>
          </a:stretch>
        </p:blipFill>
        <p:spPr>
          <a:xfrm>
            <a:off x="1447800" y="381000"/>
            <a:ext cx="6246479" cy="2377440"/>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3147EC1-99F6-4BB3-B26F-FC3DE3D1415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AE6B5AE-99B8-48C8-B463-77AB230B17BB}"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B90214-8DE6-41E0-A61B-78123E25BEBE}"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0800"/>
            <a:ext cx="7772400" cy="9906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4191000"/>
            <a:ext cx="6400800" cy="609600"/>
          </a:xfrm>
        </p:spPr>
        <p:txBody>
          <a:bodyPr/>
          <a:lstStyle>
            <a:lvl1pPr marL="0" indent="0" algn="ctr">
              <a:buNone/>
              <a:defRPr>
                <a:solidFill>
                  <a:srgbClr val="00386B"/>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05BA66F-768A-496E-B201-B0F50C2CC726}"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8229600" cy="4830763"/>
          </a:xfrm>
        </p:spPr>
        <p:txBody>
          <a:bodyPr/>
          <a:lstStyle>
            <a:lvl1pPr>
              <a:defRPr sz="2800"/>
            </a:lvl1pPr>
            <a:lvl2pPr>
              <a:defRPr sz="24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47A5C21-3EFD-42C5-84BD-6FC92D3A6C9F}" type="slidenum">
              <a:rPr lang="en-US"/>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2825D9F-6402-46CD-B589-6F33F57BE9DE}"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6E46C69-9418-40E3-B341-72FC08C7A56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FC1B712-F267-4AD1-9793-86A048F079D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F60E8F6-9527-4481-96FF-48BB1CF63972}"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6DD7CA6-A1F5-49C9-A354-4074CB0AFA93}"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5C3442C-F946-4817-8C5D-796044E501C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7159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9219" name="Rectangle 3"/>
          <p:cNvSpPr>
            <a:spLocks noGrp="1" noChangeArrowheads="1"/>
          </p:cNvSpPr>
          <p:nvPr>
            <p:ph type="body" idx="1"/>
          </p:nvPr>
        </p:nvSpPr>
        <p:spPr bwMode="auto">
          <a:xfrm>
            <a:off x="381000" y="1295400"/>
            <a:ext cx="8229600" cy="48307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68B3C12-BC1A-4959-8182-8B391870C7D3}"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rtl="0" fontAlgn="base">
        <a:spcBef>
          <a:spcPct val="0"/>
        </a:spcBef>
        <a:spcAft>
          <a:spcPct val="0"/>
        </a:spcAft>
        <a:defRPr sz="3200">
          <a:solidFill>
            <a:srgbClr val="00386B"/>
          </a:solidFill>
          <a:effectLst>
            <a:outerShdw blurRad="60007" dist="310007" dir="7680000" sy="30000" kx="1300200" algn="ctr" rotWithShape="0">
              <a:prstClr val="black">
                <a:alpha val="32000"/>
              </a:prstClr>
            </a:outerShdw>
          </a:effectLst>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lr>
          <a:srgbClr val="C00000"/>
        </a:buClr>
        <a:buChar char="•"/>
        <a:defRPr sz="2800">
          <a:solidFill>
            <a:schemeClr val="tx1"/>
          </a:solidFill>
          <a:latin typeface="+mn-lt"/>
          <a:ea typeface="+mn-ea"/>
          <a:cs typeface="+mn-cs"/>
        </a:defRPr>
      </a:lvl1pPr>
      <a:lvl2pPr marL="742950" indent="-285750" algn="l" rtl="0" fontAlgn="base">
        <a:spcBef>
          <a:spcPct val="20000"/>
        </a:spcBef>
        <a:spcAft>
          <a:spcPct val="0"/>
        </a:spcAft>
        <a:buClr>
          <a:srgbClr val="C00000"/>
        </a:buClr>
        <a:buChar char="–"/>
        <a:defRPr sz="2400">
          <a:solidFill>
            <a:schemeClr val="tx1"/>
          </a:solidFill>
          <a:latin typeface="+mn-lt"/>
        </a:defRPr>
      </a:lvl2pPr>
      <a:lvl3pPr marL="1143000" indent="-228600" algn="l" rtl="0" fontAlgn="base">
        <a:spcBef>
          <a:spcPct val="20000"/>
        </a:spcBef>
        <a:spcAft>
          <a:spcPct val="0"/>
        </a:spcAft>
        <a:buClr>
          <a:srgbClr val="C00000"/>
        </a:buClr>
        <a:buChar char="•"/>
        <a:defRPr sz="2000">
          <a:solidFill>
            <a:schemeClr val="tx1"/>
          </a:solidFill>
          <a:latin typeface="+mn-lt"/>
        </a:defRPr>
      </a:lvl3pPr>
      <a:lvl4pPr marL="1600200" indent="-228600" algn="l" rtl="0" fontAlgn="base">
        <a:spcBef>
          <a:spcPct val="20000"/>
        </a:spcBef>
        <a:spcAft>
          <a:spcPct val="0"/>
        </a:spcAft>
        <a:buClr>
          <a:srgbClr val="C00000"/>
        </a:buClr>
        <a:buChar char="–"/>
        <a:defRPr sz="1800">
          <a:solidFill>
            <a:schemeClr val="tx1"/>
          </a:solidFill>
          <a:latin typeface="+mn-lt"/>
        </a:defRPr>
      </a:lvl4pPr>
      <a:lvl5pPr marL="2057400" indent="-228600" algn="l" rtl="0" fontAlgn="base">
        <a:spcBef>
          <a:spcPct val="20000"/>
        </a:spcBef>
        <a:spcAft>
          <a:spcPct val="0"/>
        </a:spcAft>
        <a:buClr>
          <a:srgbClr val="C00000"/>
        </a:buClr>
        <a:buChar char="»"/>
        <a:defRPr sz="18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bwMode="auto">
          <a:xfrm>
            <a:off x="1371600" y="4343400"/>
            <a:ext cx="6400800" cy="137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rgbClr val="B60E20"/>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B60E20"/>
              </a:buClr>
              <a:buChar char="–"/>
              <a:defRPr sz="2500">
                <a:solidFill>
                  <a:schemeClr val="tx1"/>
                </a:solidFill>
                <a:latin typeface="+mn-lt"/>
                <a:ea typeface="+mn-ea"/>
              </a:defRPr>
            </a:lvl2pPr>
            <a:lvl3pPr marL="1143000" indent="-228600" algn="l" rtl="0" eaLnBrk="0" fontAlgn="base" hangingPunct="0">
              <a:spcBef>
                <a:spcPct val="20000"/>
              </a:spcBef>
              <a:spcAft>
                <a:spcPct val="0"/>
              </a:spcAft>
              <a:buClr>
                <a:srgbClr val="B60E20"/>
              </a:buClr>
              <a:buChar char="•"/>
              <a:defRPr sz="2100">
                <a:solidFill>
                  <a:schemeClr val="tx1"/>
                </a:solidFill>
                <a:latin typeface="+mn-lt"/>
                <a:ea typeface="+mn-ea"/>
              </a:defRPr>
            </a:lvl3pPr>
            <a:lvl4pPr marL="1600200" indent="-228600" algn="l" rtl="0" eaLnBrk="0" fontAlgn="base" hangingPunct="0">
              <a:spcBef>
                <a:spcPct val="20000"/>
              </a:spcBef>
              <a:spcAft>
                <a:spcPct val="0"/>
              </a:spcAft>
              <a:buClr>
                <a:srgbClr val="B60E20"/>
              </a:buClr>
              <a:buChar char="–"/>
              <a:defRPr sz="2000">
                <a:solidFill>
                  <a:schemeClr val="tx1"/>
                </a:solidFill>
                <a:latin typeface="+mn-lt"/>
                <a:ea typeface="+mn-ea"/>
              </a:defRPr>
            </a:lvl4pPr>
            <a:lvl5pPr marL="2057400" indent="-228600" algn="l" rtl="0" eaLnBrk="0" fontAlgn="base" hangingPunct="0">
              <a:spcBef>
                <a:spcPct val="20000"/>
              </a:spcBef>
              <a:spcAft>
                <a:spcPct val="0"/>
              </a:spcAft>
              <a:buClr>
                <a:srgbClr val="B60E20"/>
              </a:buClr>
              <a:buChar char="»"/>
              <a:defRPr sz="1700">
                <a:solidFill>
                  <a:schemeClr val="tx1"/>
                </a:solidFill>
                <a:latin typeface="+mn-lt"/>
                <a:ea typeface="+mn-ea"/>
              </a:defRPr>
            </a:lvl5pPr>
            <a:lvl6pPr marL="2514600" indent="-228600" algn="l" rtl="0" fontAlgn="base">
              <a:spcBef>
                <a:spcPct val="20000"/>
              </a:spcBef>
              <a:spcAft>
                <a:spcPct val="0"/>
              </a:spcAft>
              <a:buClr>
                <a:srgbClr val="B60E20"/>
              </a:buClr>
              <a:buChar char="»"/>
              <a:defRPr sz="1700">
                <a:solidFill>
                  <a:schemeClr val="tx1"/>
                </a:solidFill>
                <a:latin typeface="+mn-lt"/>
                <a:ea typeface="+mn-ea"/>
              </a:defRPr>
            </a:lvl6pPr>
            <a:lvl7pPr marL="2971800" indent="-228600" algn="l" rtl="0" fontAlgn="base">
              <a:spcBef>
                <a:spcPct val="20000"/>
              </a:spcBef>
              <a:spcAft>
                <a:spcPct val="0"/>
              </a:spcAft>
              <a:buClr>
                <a:srgbClr val="B60E20"/>
              </a:buClr>
              <a:buChar char="»"/>
              <a:defRPr sz="1700">
                <a:solidFill>
                  <a:schemeClr val="tx1"/>
                </a:solidFill>
                <a:latin typeface="+mn-lt"/>
                <a:ea typeface="+mn-ea"/>
              </a:defRPr>
            </a:lvl7pPr>
            <a:lvl8pPr marL="3429000" indent="-228600" algn="l" rtl="0" fontAlgn="base">
              <a:spcBef>
                <a:spcPct val="20000"/>
              </a:spcBef>
              <a:spcAft>
                <a:spcPct val="0"/>
              </a:spcAft>
              <a:buClr>
                <a:srgbClr val="B60E20"/>
              </a:buClr>
              <a:buChar char="»"/>
              <a:defRPr sz="1700">
                <a:solidFill>
                  <a:schemeClr val="tx1"/>
                </a:solidFill>
                <a:latin typeface="+mn-lt"/>
                <a:ea typeface="+mn-ea"/>
              </a:defRPr>
            </a:lvl8pPr>
            <a:lvl9pPr marL="3886200" indent="-228600" algn="l" rtl="0" fontAlgn="base">
              <a:spcBef>
                <a:spcPct val="20000"/>
              </a:spcBef>
              <a:spcAft>
                <a:spcPct val="0"/>
              </a:spcAft>
              <a:buClr>
                <a:srgbClr val="B60E20"/>
              </a:buClr>
              <a:buChar char="»"/>
              <a:defRPr sz="1700">
                <a:solidFill>
                  <a:schemeClr val="tx1"/>
                </a:solidFill>
                <a:latin typeface="+mn-lt"/>
                <a:ea typeface="+mn-ea"/>
              </a:defRPr>
            </a:lvl9pPr>
          </a:lstStyle>
          <a:p>
            <a:pPr marL="0" indent="0" algn="ctr">
              <a:buFontTx/>
              <a:buNone/>
            </a:pPr>
            <a:r>
              <a:rPr lang="en-US" sz="3200" b="1" kern="0" dirty="0" smtClean="0">
                <a:solidFill>
                  <a:srgbClr val="002060"/>
                </a:solidFill>
                <a:latin typeface="Arial" panose="020B0604020202020204" pitchFamily="34" charset="0"/>
                <a:cs typeface="Arial" panose="020B0604020202020204" pitchFamily="34" charset="0"/>
              </a:rPr>
              <a:t>Most Common Presentation Mistakes</a:t>
            </a:r>
            <a:endParaRPr lang="en-US" sz="3200" b="1" kern="0" dirty="0">
              <a:solidFill>
                <a:srgbClr val="002060"/>
              </a:solidFill>
              <a:latin typeface="Arial" panose="020B0604020202020204" pitchFamily="34" charset="0"/>
              <a:cs typeface="Arial" panose="020B0604020202020204" pitchFamily="34" charset="0"/>
            </a:endParaRPr>
          </a:p>
        </p:txBody>
      </p:sp>
      <p:pic>
        <p:nvPicPr>
          <p:cNvPr id="8" name="Picture 4" descr="C:\Users\lsmith\Dropbox\2014-15 Curriculum Release\Notes\Logos\PLTW Logo Transpare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600199"/>
            <a:ext cx="5943600" cy="1982832"/>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3"/>
          <p:cNvSpPr>
            <a:spLocks noGrp="1"/>
          </p:cNvSpPr>
          <p:nvPr>
            <p:ph type="ftr" sz="quarter" idx="4294967295"/>
          </p:nvPr>
        </p:nvSpPr>
        <p:spPr>
          <a:xfrm>
            <a:off x="6858000" y="6629400"/>
            <a:ext cx="2209800" cy="228600"/>
          </a:xfrm>
          <a:prstGeom prst="rect">
            <a:avLst/>
          </a:prstGeom>
        </p:spPr>
        <p:txBody>
          <a:bodyPr/>
          <a:lstStyle/>
          <a:p>
            <a:pPr algn="r"/>
            <a:r>
              <a:rPr lang="en-US" sz="800" dirty="0" smtClean="0">
                <a:solidFill>
                  <a:schemeClr val="bg1">
                    <a:lumMod val="50000"/>
                  </a:schemeClr>
                </a:solidFill>
                <a:latin typeface="Arial" panose="020B0604020202020204" pitchFamily="34" charset="0"/>
                <a:cs typeface="Arial" panose="020B0604020202020204" pitchFamily="34" charset="0"/>
              </a:rPr>
              <a:t>© 2013 Project Lead The Way, Inc.</a:t>
            </a:r>
            <a:endParaRPr lang="en-US" sz="800" dirty="0">
              <a:solidFill>
                <a:schemeClr val="bg1">
                  <a:lumMod val="50000"/>
                </a:schemeClr>
              </a:solidFill>
              <a:latin typeface="Arial" panose="020B0604020202020204" pitchFamily="34" charset="0"/>
              <a:cs typeface="Arial" panose="020B0604020202020204" pitchFamily="34" charset="0"/>
            </a:endParaRPr>
          </a:p>
        </p:txBody>
      </p:sp>
      <p:sp>
        <p:nvSpPr>
          <p:cNvPr id="10" name="Footer Placeholder 3"/>
          <p:cNvSpPr>
            <a:spLocks noGrp="1"/>
          </p:cNvSpPr>
          <p:nvPr>
            <p:ph type="ftr" sz="quarter" idx="4294967295"/>
          </p:nvPr>
        </p:nvSpPr>
        <p:spPr>
          <a:xfrm>
            <a:off x="0" y="6629400"/>
            <a:ext cx="2209800" cy="228600"/>
          </a:xfrm>
          <a:prstGeom prst="rect">
            <a:avLst/>
          </a:prstGeom>
        </p:spPr>
        <p:txBody>
          <a:bodyPr/>
          <a:lstStyle/>
          <a:p>
            <a:pPr algn="l"/>
            <a:r>
              <a:rPr lang="en-US" sz="800" dirty="0" smtClean="0">
                <a:solidFill>
                  <a:schemeClr val="bg1">
                    <a:lumMod val="50000"/>
                  </a:schemeClr>
                </a:solidFill>
                <a:latin typeface="Arial" panose="020B0604020202020204" pitchFamily="34" charset="0"/>
                <a:cs typeface="Arial" panose="020B0604020202020204" pitchFamily="34" charset="0"/>
              </a:rPr>
              <a:t>Engineering Design and Development</a:t>
            </a:r>
            <a:endParaRPr lang="en-US" sz="800" dirty="0">
              <a:solidFill>
                <a:schemeClr val="bg1">
                  <a:lumMod val="50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PowerPoint Mistakes</a:t>
            </a:r>
            <a:endParaRPr lang="en-US" dirty="0"/>
          </a:p>
        </p:txBody>
      </p:sp>
      <p:sp>
        <p:nvSpPr>
          <p:cNvPr id="3" name="Content Placeholder 2"/>
          <p:cNvSpPr>
            <a:spLocks noGrp="1"/>
          </p:cNvSpPr>
          <p:nvPr>
            <p:ph idx="1"/>
          </p:nvPr>
        </p:nvSpPr>
        <p:spPr>
          <a:xfrm>
            <a:off x="457200" y="1524000"/>
            <a:ext cx="8229600" cy="4525963"/>
          </a:xfrm>
        </p:spPr>
        <p:txBody>
          <a:bodyPr/>
          <a:lstStyle/>
          <a:p>
            <a:pPr>
              <a:buNone/>
            </a:pPr>
            <a:r>
              <a:rPr lang="en-US" dirty="0" smtClean="0"/>
              <a:t>No explanation for why the image is relevant</a:t>
            </a:r>
            <a:endParaRPr lang="en-US" dirty="0"/>
          </a:p>
        </p:txBody>
      </p:sp>
      <p:pic>
        <p:nvPicPr>
          <p:cNvPr id="29698" name="Picture 2" descr="girl lamenting the bad elearning she has to endure"/>
          <p:cNvPicPr>
            <a:picLocks noChangeAspect="1" noChangeArrowheads="1"/>
          </p:cNvPicPr>
          <p:nvPr/>
        </p:nvPicPr>
        <p:blipFill>
          <a:blip r:embed="rId2" cstate="print"/>
          <a:srcRect/>
          <a:stretch>
            <a:fillRect/>
          </a:stretch>
        </p:blipFill>
        <p:spPr bwMode="auto">
          <a:xfrm>
            <a:off x="2057400" y="2209800"/>
            <a:ext cx="4286250" cy="4371975"/>
          </a:xfrm>
          <a:prstGeom prst="rect">
            <a:avLst/>
          </a:prstGeom>
          <a:noFill/>
        </p:spPr>
      </p:pic>
      <p:pic>
        <p:nvPicPr>
          <p:cNvPr id="29700" name="Picture 4" descr="Firesafety elearning demo slide"/>
          <p:cNvPicPr>
            <a:picLocks noChangeAspect="1" noChangeArrowheads="1"/>
          </p:cNvPicPr>
          <p:nvPr/>
        </p:nvPicPr>
        <p:blipFill>
          <a:blip r:embed="rId3" cstate="print"/>
          <a:srcRect/>
          <a:stretch>
            <a:fillRect/>
          </a:stretch>
        </p:blipFill>
        <p:spPr bwMode="auto">
          <a:xfrm>
            <a:off x="1828800" y="2209800"/>
            <a:ext cx="5954551" cy="4419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gtEl>
                                        <p:attrNameLst>
                                          <p:attrName>style.visibility</p:attrName>
                                        </p:attrNameLst>
                                      </p:cBhvr>
                                      <p:to>
                                        <p:strVal val="visible"/>
                                      </p:to>
                                    </p:set>
                                  </p:childTnLst>
                                </p:cTn>
                              </p:par>
                              <p:par>
                                <p:cTn id="7" presetID="10" presetClass="exit" presetSubtype="0" fill="hold" grpId="0" nodeType="withEffect">
                                  <p:stCondLst>
                                    <p:cond delay="0"/>
                                  </p:stCondLst>
                                  <p:childTnLst>
                                    <p:animEffect transition="out" filter="fade">
                                      <p:cBhvr>
                                        <p:cTn id="8" dur="2000"/>
                                        <p:tgtEl>
                                          <p:spTgt spid="3">
                                            <p:txEl>
                                              <p:pRg st="0" end="0"/>
                                            </p:txEl>
                                          </p:spTgt>
                                        </p:tgtEl>
                                      </p:cBhvr>
                                    </p:animEffect>
                                    <p:set>
                                      <p:cBhvr>
                                        <p:cTn id="9"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PowerPoint Mistakes</a:t>
            </a:r>
            <a:endParaRPr lang="en-US" dirty="0"/>
          </a:p>
        </p:txBody>
      </p:sp>
      <p:sp>
        <p:nvSpPr>
          <p:cNvPr id="3" name="Content Placeholder 2"/>
          <p:cNvSpPr>
            <a:spLocks noGrp="1"/>
          </p:cNvSpPr>
          <p:nvPr>
            <p:ph idx="1"/>
          </p:nvPr>
        </p:nvSpPr>
        <p:spPr>
          <a:xfrm>
            <a:off x="457200" y="1295401"/>
            <a:ext cx="8229600" cy="1066800"/>
          </a:xfrm>
        </p:spPr>
        <p:txBody>
          <a:bodyPr/>
          <a:lstStyle/>
          <a:p>
            <a:pPr>
              <a:buNone/>
            </a:pPr>
            <a:r>
              <a:rPr lang="en-US" dirty="0" smtClean="0"/>
              <a:t>	Using words instead of images, charts, graphs, etc.</a:t>
            </a:r>
            <a:endParaRPr lang="en-US" dirty="0"/>
          </a:p>
        </p:txBody>
      </p:sp>
      <p:pic>
        <p:nvPicPr>
          <p:cNvPr id="30722" name="Picture 2" descr="jack loves his dog"/>
          <p:cNvPicPr>
            <a:picLocks noChangeAspect="1" noChangeArrowheads="1"/>
          </p:cNvPicPr>
          <p:nvPr/>
        </p:nvPicPr>
        <p:blipFill>
          <a:blip r:embed="rId2" cstate="print"/>
          <a:srcRect/>
          <a:stretch>
            <a:fillRect/>
          </a:stretch>
        </p:blipFill>
        <p:spPr bwMode="auto">
          <a:xfrm>
            <a:off x="3352800" y="2286000"/>
            <a:ext cx="5486400" cy="4486656"/>
          </a:xfrm>
          <a:prstGeom prst="rect">
            <a:avLst/>
          </a:prstGeom>
          <a:noFill/>
        </p:spPr>
      </p:pic>
      <p:pic>
        <p:nvPicPr>
          <p:cNvPr id="30724" name="Picture 4" descr="Petey is Jack's dog"/>
          <p:cNvPicPr>
            <a:picLocks noChangeAspect="1" noChangeArrowheads="1"/>
          </p:cNvPicPr>
          <p:nvPr/>
        </p:nvPicPr>
        <p:blipFill>
          <a:blip r:embed="rId3" cstate="print"/>
          <a:srcRect b="5803"/>
          <a:stretch>
            <a:fillRect/>
          </a:stretch>
        </p:blipFill>
        <p:spPr bwMode="auto">
          <a:xfrm>
            <a:off x="3352800" y="2286000"/>
            <a:ext cx="5486400" cy="4306711"/>
          </a:xfrm>
          <a:prstGeom prst="rect">
            <a:avLst/>
          </a:prstGeom>
          <a:noFill/>
        </p:spPr>
      </p:pic>
      <p:sp>
        <p:nvSpPr>
          <p:cNvPr id="6" name="Rectangle 5"/>
          <p:cNvSpPr/>
          <p:nvPr/>
        </p:nvSpPr>
        <p:spPr>
          <a:xfrm>
            <a:off x="457200" y="1295400"/>
            <a:ext cx="7924800" cy="954107"/>
          </a:xfrm>
          <a:prstGeom prst="rect">
            <a:avLst/>
          </a:prstGeom>
        </p:spPr>
        <p:txBody>
          <a:bodyPr wrap="square">
            <a:spAutoFit/>
          </a:bodyPr>
          <a:lstStyle/>
          <a:p>
            <a:pPr marL="342900" lvl="0" indent="-342900" fontAlgn="base">
              <a:spcBef>
                <a:spcPct val="20000"/>
              </a:spcBef>
              <a:spcAft>
                <a:spcPct val="0"/>
              </a:spcAft>
              <a:buClr>
                <a:srgbClr val="C00000"/>
              </a:buClr>
            </a:pPr>
            <a:r>
              <a:rPr lang="en-US" sz="2800" kern="0" dirty="0" smtClean="0">
                <a:solidFill>
                  <a:srgbClr val="000000"/>
                </a:solidFill>
              </a:rPr>
              <a:t>	Use images to convey a message and to tell a story.</a:t>
            </a:r>
            <a:endParaRPr lang="en-US" sz="2800" kern="0"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24"/>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PowerPoint Mistakes</a:t>
            </a:r>
            <a:endParaRPr lang="en-US" dirty="0"/>
          </a:p>
        </p:txBody>
      </p:sp>
      <p:sp>
        <p:nvSpPr>
          <p:cNvPr id="3" name="Content Placeholder 2"/>
          <p:cNvSpPr>
            <a:spLocks noGrp="1"/>
          </p:cNvSpPr>
          <p:nvPr>
            <p:ph idx="1"/>
          </p:nvPr>
        </p:nvSpPr>
        <p:spPr/>
        <p:txBody>
          <a:bodyPr/>
          <a:lstStyle/>
          <a:p>
            <a:pPr>
              <a:buNone/>
            </a:pPr>
            <a:r>
              <a:rPr lang="en-US" dirty="0" smtClean="0"/>
              <a:t>Images are only a decoration</a:t>
            </a:r>
            <a:endParaRPr lang="en-US" dirty="0"/>
          </a:p>
        </p:txBody>
      </p:sp>
      <p:pic>
        <p:nvPicPr>
          <p:cNvPr id="31746" name="Picture 2" descr="typical elearning slide"/>
          <p:cNvPicPr>
            <a:picLocks noChangeAspect="1" noChangeArrowheads="1"/>
          </p:cNvPicPr>
          <p:nvPr/>
        </p:nvPicPr>
        <p:blipFill>
          <a:blip r:embed="rId2" cstate="print"/>
          <a:srcRect b="4396"/>
          <a:stretch>
            <a:fillRect/>
          </a:stretch>
        </p:blipFill>
        <p:spPr bwMode="auto">
          <a:xfrm>
            <a:off x="1600200" y="2209800"/>
            <a:ext cx="5867400" cy="4537456"/>
          </a:xfrm>
          <a:prstGeom prst="rect">
            <a:avLst/>
          </a:prstGeom>
          <a:noFill/>
        </p:spPr>
      </p:pic>
      <p:pic>
        <p:nvPicPr>
          <p:cNvPr id="31748" name="Picture 4" descr="example use of text and graphics in elearning course"/>
          <p:cNvPicPr>
            <a:picLocks noChangeAspect="1" noChangeArrowheads="1"/>
          </p:cNvPicPr>
          <p:nvPr/>
        </p:nvPicPr>
        <p:blipFill>
          <a:blip r:embed="rId3" cstate="print"/>
          <a:srcRect b="3657"/>
          <a:stretch>
            <a:fillRect/>
          </a:stretch>
        </p:blipFill>
        <p:spPr bwMode="auto">
          <a:xfrm>
            <a:off x="1524000" y="2133600"/>
            <a:ext cx="6019800" cy="46397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Useable Data vs. Total Number of Slides</a:t>
            </a:r>
            <a:endParaRPr lang="en-US" sz="3600" dirty="0"/>
          </a:p>
        </p:txBody>
      </p:sp>
      <p:graphicFrame>
        <p:nvGraphicFramePr>
          <p:cNvPr id="6" name="Content Placeholder 5"/>
          <p:cNvGraphicFramePr>
            <a:graphicFrameLocks noGrp="1"/>
          </p:cNvGraphicFramePr>
          <p:nvPr>
            <p:ph idx="1"/>
          </p:nvPr>
        </p:nvGraphicFramePr>
        <p:xfrm>
          <a:off x="457200" y="1295400"/>
          <a:ext cx="8229600" cy="483076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0" y="1066800"/>
            <a:ext cx="553998" cy="5034840"/>
          </a:xfrm>
          <a:prstGeom prst="rect">
            <a:avLst/>
          </a:prstGeom>
          <a:noFill/>
        </p:spPr>
        <p:txBody>
          <a:bodyPr vert="vert270" wrap="none" rtlCol="0">
            <a:spAutoFit/>
          </a:bodyPr>
          <a:lstStyle/>
          <a:p>
            <a:r>
              <a:rPr lang="en-US" sz="2400" dirty="0" smtClean="0"/>
              <a:t>Effectiveness of Useable Data (High = 1)</a:t>
            </a:r>
            <a:endParaRPr lang="en-US" sz="2400" dirty="0"/>
          </a:p>
        </p:txBody>
      </p:sp>
      <p:sp>
        <p:nvSpPr>
          <p:cNvPr id="8" name="TextBox 7"/>
          <p:cNvSpPr txBox="1"/>
          <p:nvPr/>
        </p:nvSpPr>
        <p:spPr>
          <a:xfrm>
            <a:off x="3276600" y="6172200"/>
            <a:ext cx="2997231" cy="461665"/>
          </a:xfrm>
          <a:prstGeom prst="rect">
            <a:avLst/>
          </a:prstGeom>
          <a:noFill/>
        </p:spPr>
        <p:txBody>
          <a:bodyPr vert="horz" wrap="none" rtlCol="0">
            <a:spAutoFit/>
          </a:bodyPr>
          <a:lstStyle/>
          <a:p>
            <a:r>
              <a:rPr lang="en-US" sz="2400" dirty="0" smtClean="0"/>
              <a:t>Total Number of Slides</a:t>
            </a:r>
            <a:endParaRPr lang="en-US" sz="2400" dirty="0"/>
          </a:p>
        </p:txBody>
      </p:sp>
      <p:grpSp>
        <p:nvGrpSpPr>
          <p:cNvPr id="16" name="Group 15"/>
          <p:cNvGrpSpPr/>
          <p:nvPr/>
        </p:nvGrpSpPr>
        <p:grpSpPr>
          <a:xfrm>
            <a:off x="5943600" y="3505200"/>
            <a:ext cx="2402196" cy="2179115"/>
            <a:chOff x="5943600" y="3505200"/>
            <a:chExt cx="2402196" cy="2179115"/>
          </a:xfrm>
        </p:grpSpPr>
        <p:sp>
          <p:nvSpPr>
            <p:cNvPr id="9" name="TextBox 8"/>
            <p:cNvSpPr txBox="1"/>
            <p:nvPr/>
          </p:nvSpPr>
          <p:spPr>
            <a:xfrm>
              <a:off x="6213230" y="5099540"/>
              <a:ext cx="397866" cy="584775"/>
            </a:xfrm>
            <a:prstGeom prst="rect">
              <a:avLst/>
            </a:prstGeom>
            <a:noFill/>
          </p:spPr>
          <p:txBody>
            <a:bodyPr wrap="none" rtlCol="0">
              <a:spAutoFit/>
            </a:bodyPr>
            <a:lstStyle/>
            <a:p>
              <a:r>
                <a:rPr lang="en-US" sz="3200" dirty="0" smtClean="0">
                  <a:solidFill>
                    <a:srgbClr val="FF0000"/>
                  </a:solidFill>
                </a:rPr>
                <a:t>X</a:t>
              </a:r>
              <a:endParaRPr lang="en-US" sz="3200" dirty="0">
                <a:solidFill>
                  <a:srgbClr val="FF0000"/>
                </a:solidFill>
              </a:endParaRPr>
            </a:p>
          </p:txBody>
        </p:sp>
        <p:sp>
          <p:nvSpPr>
            <p:cNvPr id="10" name="TextBox 9"/>
            <p:cNvSpPr txBox="1"/>
            <p:nvPr/>
          </p:nvSpPr>
          <p:spPr>
            <a:xfrm>
              <a:off x="5943600" y="3505200"/>
              <a:ext cx="2402196" cy="461665"/>
            </a:xfrm>
            <a:prstGeom prst="rect">
              <a:avLst/>
            </a:prstGeom>
            <a:noFill/>
          </p:spPr>
          <p:txBody>
            <a:bodyPr wrap="none" rtlCol="0">
              <a:spAutoFit/>
            </a:bodyPr>
            <a:lstStyle/>
            <a:p>
              <a:r>
                <a:rPr lang="en-US" sz="2400" b="1" dirty="0" smtClean="0"/>
                <a:t>This Presentation</a:t>
              </a:r>
              <a:endParaRPr lang="en-US" sz="2400" b="1" dirty="0"/>
            </a:p>
          </p:txBody>
        </p:sp>
        <p:cxnSp>
          <p:nvCxnSpPr>
            <p:cNvPr id="14" name="Straight Arrow Connector 13"/>
            <p:cNvCxnSpPr/>
            <p:nvPr/>
          </p:nvCxnSpPr>
          <p:spPr>
            <a:xfrm rot="5400000">
              <a:off x="6057900" y="4305300"/>
              <a:ext cx="1295400" cy="457200"/>
            </a:xfrm>
            <a:prstGeom prst="straightConnector1">
              <a:avLst/>
            </a:prstGeom>
            <a:ln>
              <a:solidFill>
                <a:srgbClr val="FF0000"/>
              </a:solidFill>
              <a:tailEnd type="triangle" w="lg" len="lg"/>
            </a:ln>
          </p:spPr>
          <p:style>
            <a:lnRef idx="3">
              <a:schemeClr val="accent4"/>
            </a:lnRef>
            <a:fillRef idx="0">
              <a:schemeClr val="accent4"/>
            </a:fillRef>
            <a:effectRef idx="2">
              <a:schemeClr val="accent4"/>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left)">
                                      <p:cBhvr>
                                        <p:cTn id="7" dur="500"/>
                                        <p:tgtEl>
                                          <p:spTgt spid="6">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100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wipe(left)">
                                      <p:cBhvr>
                                        <p:cTn id="11" dur="500"/>
                                        <p:tgtEl>
                                          <p:spTgt spid="6">
                                            <p:graphicEl>
                                              <a:chart seriesIdx="0" categoryIdx="-4" bldStep="series"/>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Effectiveness vs. Data</a:t>
            </a:r>
            <a:endParaRPr lang="en-US" dirty="0"/>
          </a:p>
        </p:txBody>
      </p:sp>
      <p:graphicFrame>
        <p:nvGraphicFramePr>
          <p:cNvPr id="5" name="Content Placeholder 4"/>
          <p:cNvGraphicFramePr>
            <a:graphicFrameLocks noGrp="1"/>
          </p:cNvGraphicFramePr>
          <p:nvPr>
            <p:ph idx="1"/>
          </p:nvPr>
        </p:nvGraphicFramePr>
        <p:xfrm>
          <a:off x="5334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609600" y="1371600"/>
          <a:ext cx="8153400" cy="4191000"/>
        </p:xfrm>
        <a:graphic>
          <a:graphicData uri="http://schemas.openxmlformats.org/drawingml/2006/chart">
            <c:chart xmlns:c="http://schemas.openxmlformats.org/drawingml/2006/chart" xmlns:r="http://schemas.openxmlformats.org/officeDocument/2006/relationships" r:id="rId3"/>
          </a:graphicData>
        </a:graphic>
      </p:graphicFrame>
      <p:grpSp>
        <p:nvGrpSpPr>
          <p:cNvPr id="33" name="Group 32"/>
          <p:cNvGrpSpPr/>
          <p:nvPr/>
        </p:nvGrpSpPr>
        <p:grpSpPr>
          <a:xfrm>
            <a:off x="1295400" y="1524000"/>
            <a:ext cx="7263651" cy="2045732"/>
            <a:chOff x="1295400" y="1524000"/>
            <a:chExt cx="7263651" cy="2045732"/>
          </a:xfrm>
        </p:grpSpPr>
        <p:sp>
          <p:nvSpPr>
            <p:cNvPr id="26" name="TextBox 25"/>
            <p:cNvSpPr txBox="1"/>
            <p:nvPr/>
          </p:nvSpPr>
          <p:spPr>
            <a:xfrm>
              <a:off x="4343400" y="1905000"/>
              <a:ext cx="593432" cy="369332"/>
            </a:xfrm>
            <a:prstGeom prst="rect">
              <a:avLst/>
            </a:prstGeom>
            <a:noFill/>
          </p:spPr>
          <p:txBody>
            <a:bodyPr wrap="none" rtlCol="0">
              <a:spAutoFit/>
            </a:bodyPr>
            <a:lstStyle/>
            <a:p>
              <a:r>
                <a:rPr lang="en-US" b="1" dirty="0" smtClean="0">
                  <a:solidFill>
                    <a:srgbClr val="FF9900"/>
                  </a:solidFill>
                </a:rPr>
                <a:t>88.5</a:t>
              </a:r>
              <a:endParaRPr lang="en-US" b="1" dirty="0">
                <a:solidFill>
                  <a:srgbClr val="FF9900"/>
                </a:solidFill>
              </a:endParaRPr>
            </a:p>
          </p:txBody>
        </p:sp>
        <p:sp>
          <p:nvSpPr>
            <p:cNvPr id="27" name="TextBox 26"/>
            <p:cNvSpPr txBox="1"/>
            <p:nvPr/>
          </p:nvSpPr>
          <p:spPr>
            <a:xfrm>
              <a:off x="4572000" y="2438400"/>
              <a:ext cx="593432" cy="369332"/>
            </a:xfrm>
            <a:prstGeom prst="rect">
              <a:avLst/>
            </a:prstGeom>
            <a:noFill/>
          </p:spPr>
          <p:txBody>
            <a:bodyPr wrap="none" rtlCol="0">
              <a:spAutoFit/>
            </a:bodyPr>
            <a:lstStyle/>
            <a:p>
              <a:r>
                <a:rPr lang="en-US" b="1" dirty="0" smtClean="0">
                  <a:solidFill>
                    <a:srgbClr val="FF9900"/>
                  </a:solidFill>
                </a:rPr>
                <a:t>71.4</a:t>
              </a:r>
              <a:endParaRPr lang="en-US" b="1" dirty="0">
                <a:solidFill>
                  <a:srgbClr val="FF9900"/>
                </a:solidFill>
              </a:endParaRPr>
            </a:p>
          </p:txBody>
        </p:sp>
        <p:grpSp>
          <p:nvGrpSpPr>
            <p:cNvPr id="29" name="Group 28"/>
            <p:cNvGrpSpPr/>
            <p:nvPr/>
          </p:nvGrpSpPr>
          <p:grpSpPr>
            <a:xfrm>
              <a:off x="1295400" y="1524000"/>
              <a:ext cx="7263651" cy="2045732"/>
              <a:chOff x="10287000" y="838200"/>
              <a:chExt cx="7263651" cy="2045732"/>
            </a:xfrm>
          </p:grpSpPr>
          <p:sp>
            <p:nvSpPr>
              <p:cNvPr id="8" name="TextBox 7"/>
              <p:cNvSpPr txBox="1"/>
              <p:nvPr/>
            </p:nvSpPr>
            <p:spPr>
              <a:xfrm>
                <a:off x="10591800" y="2514600"/>
                <a:ext cx="685800" cy="369332"/>
              </a:xfrm>
              <a:prstGeom prst="rect">
                <a:avLst/>
              </a:prstGeom>
              <a:noFill/>
            </p:spPr>
            <p:txBody>
              <a:bodyPr wrap="square" rtlCol="0">
                <a:spAutoFit/>
              </a:bodyPr>
              <a:lstStyle/>
              <a:p>
                <a:r>
                  <a:rPr lang="en-US" b="1" dirty="0" smtClean="0">
                    <a:solidFill>
                      <a:srgbClr val="FF9900"/>
                    </a:solidFill>
                  </a:rPr>
                  <a:t>48.9</a:t>
                </a:r>
                <a:endParaRPr lang="en-US" b="1" dirty="0">
                  <a:solidFill>
                    <a:srgbClr val="FF9900"/>
                  </a:solidFill>
                </a:endParaRPr>
              </a:p>
            </p:txBody>
          </p:sp>
          <p:sp>
            <p:nvSpPr>
              <p:cNvPr id="9" name="TextBox 8"/>
              <p:cNvSpPr txBox="1"/>
              <p:nvPr/>
            </p:nvSpPr>
            <p:spPr>
              <a:xfrm>
                <a:off x="10896600" y="1447800"/>
                <a:ext cx="593432" cy="369332"/>
              </a:xfrm>
              <a:prstGeom prst="rect">
                <a:avLst/>
              </a:prstGeom>
              <a:noFill/>
            </p:spPr>
            <p:txBody>
              <a:bodyPr wrap="none" rtlCol="0">
                <a:spAutoFit/>
              </a:bodyPr>
              <a:lstStyle/>
              <a:p>
                <a:r>
                  <a:rPr lang="en-US" b="1" dirty="0" smtClean="0">
                    <a:solidFill>
                      <a:srgbClr val="FF9900"/>
                    </a:solidFill>
                  </a:rPr>
                  <a:t>76.7</a:t>
                </a:r>
                <a:endParaRPr lang="en-US" b="1" dirty="0">
                  <a:solidFill>
                    <a:srgbClr val="FF9900"/>
                  </a:solidFill>
                </a:endParaRPr>
              </a:p>
            </p:txBody>
          </p:sp>
          <p:sp>
            <p:nvSpPr>
              <p:cNvPr id="11" name="TextBox 10"/>
              <p:cNvSpPr txBox="1"/>
              <p:nvPr/>
            </p:nvSpPr>
            <p:spPr>
              <a:xfrm>
                <a:off x="11811000" y="1447800"/>
                <a:ext cx="593432" cy="369332"/>
              </a:xfrm>
              <a:prstGeom prst="rect">
                <a:avLst/>
              </a:prstGeom>
              <a:noFill/>
            </p:spPr>
            <p:txBody>
              <a:bodyPr wrap="none" rtlCol="0">
                <a:spAutoFit/>
              </a:bodyPr>
              <a:lstStyle/>
              <a:p>
                <a:r>
                  <a:rPr lang="en-US" b="1" dirty="0" smtClean="0">
                    <a:solidFill>
                      <a:srgbClr val="FF9900"/>
                    </a:solidFill>
                  </a:rPr>
                  <a:t>82.3</a:t>
                </a:r>
                <a:endParaRPr lang="en-US" b="1" dirty="0">
                  <a:solidFill>
                    <a:srgbClr val="FF9900"/>
                  </a:solidFill>
                </a:endParaRPr>
              </a:p>
            </p:txBody>
          </p:sp>
          <p:sp>
            <p:nvSpPr>
              <p:cNvPr id="13" name="TextBox 12"/>
              <p:cNvSpPr txBox="1"/>
              <p:nvPr/>
            </p:nvSpPr>
            <p:spPr>
              <a:xfrm>
                <a:off x="12420600" y="1371600"/>
                <a:ext cx="593432" cy="369332"/>
              </a:xfrm>
              <a:prstGeom prst="rect">
                <a:avLst/>
              </a:prstGeom>
              <a:noFill/>
            </p:spPr>
            <p:txBody>
              <a:bodyPr wrap="none" rtlCol="0">
                <a:spAutoFit/>
              </a:bodyPr>
              <a:lstStyle/>
              <a:p>
                <a:r>
                  <a:rPr lang="en-US" b="1" dirty="0" smtClean="0">
                    <a:solidFill>
                      <a:srgbClr val="FF9900"/>
                    </a:solidFill>
                  </a:rPr>
                  <a:t>84.1</a:t>
                </a:r>
                <a:endParaRPr lang="en-US" b="1" dirty="0">
                  <a:solidFill>
                    <a:srgbClr val="FF9900"/>
                  </a:solidFill>
                </a:endParaRPr>
              </a:p>
            </p:txBody>
          </p:sp>
          <p:sp>
            <p:nvSpPr>
              <p:cNvPr id="15" name="TextBox 14"/>
              <p:cNvSpPr txBox="1"/>
              <p:nvPr/>
            </p:nvSpPr>
            <p:spPr>
              <a:xfrm>
                <a:off x="10896600" y="2057400"/>
                <a:ext cx="593432" cy="369332"/>
              </a:xfrm>
              <a:prstGeom prst="rect">
                <a:avLst/>
              </a:prstGeom>
              <a:noFill/>
            </p:spPr>
            <p:txBody>
              <a:bodyPr wrap="none" rtlCol="0">
                <a:spAutoFit/>
              </a:bodyPr>
              <a:lstStyle/>
              <a:p>
                <a:r>
                  <a:rPr lang="en-US" b="1" dirty="0" smtClean="0">
                    <a:solidFill>
                      <a:srgbClr val="FF9900"/>
                    </a:solidFill>
                  </a:rPr>
                  <a:t>69.3</a:t>
                </a:r>
                <a:endParaRPr lang="en-US" b="1" dirty="0">
                  <a:solidFill>
                    <a:srgbClr val="FF9900"/>
                  </a:solidFill>
                </a:endParaRPr>
              </a:p>
            </p:txBody>
          </p:sp>
          <p:sp>
            <p:nvSpPr>
              <p:cNvPr id="16" name="TextBox 15"/>
              <p:cNvSpPr txBox="1"/>
              <p:nvPr/>
            </p:nvSpPr>
            <p:spPr>
              <a:xfrm>
                <a:off x="12954000" y="1600200"/>
                <a:ext cx="593432" cy="369332"/>
              </a:xfrm>
              <a:prstGeom prst="rect">
                <a:avLst/>
              </a:prstGeom>
              <a:noFill/>
            </p:spPr>
            <p:txBody>
              <a:bodyPr wrap="none" rtlCol="0">
                <a:spAutoFit/>
              </a:bodyPr>
              <a:lstStyle/>
              <a:p>
                <a:r>
                  <a:rPr lang="en-US" b="1" dirty="0" smtClean="0">
                    <a:solidFill>
                      <a:srgbClr val="FF9900"/>
                    </a:solidFill>
                  </a:rPr>
                  <a:t>76.3</a:t>
                </a:r>
                <a:endParaRPr lang="en-US" b="1" dirty="0">
                  <a:solidFill>
                    <a:srgbClr val="FF9900"/>
                  </a:solidFill>
                </a:endParaRPr>
              </a:p>
            </p:txBody>
          </p:sp>
          <p:sp>
            <p:nvSpPr>
              <p:cNvPr id="18" name="TextBox 17"/>
              <p:cNvSpPr txBox="1"/>
              <p:nvPr/>
            </p:nvSpPr>
            <p:spPr>
              <a:xfrm>
                <a:off x="10820400" y="1828800"/>
                <a:ext cx="593432" cy="369332"/>
              </a:xfrm>
              <a:prstGeom prst="rect">
                <a:avLst/>
              </a:prstGeom>
              <a:noFill/>
            </p:spPr>
            <p:txBody>
              <a:bodyPr wrap="none" rtlCol="0">
                <a:spAutoFit/>
              </a:bodyPr>
              <a:lstStyle/>
              <a:p>
                <a:r>
                  <a:rPr lang="en-US" b="1" dirty="0" smtClean="0">
                    <a:solidFill>
                      <a:srgbClr val="FF9900"/>
                    </a:solidFill>
                  </a:rPr>
                  <a:t>71.8</a:t>
                </a:r>
                <a:endParaRPr lang="en-US" b="1" dirty="0">
                  <a:solidFill>
                    <a:srgbClr val="FF9900"/>
                  </a:solidFill>
                </a:endParaRPr>
              </a:p>
            </p:txBody>
          </p:sp>
          <p:sp>
            <p:nvSpPr>
              <p:cNvPr id="21" name="TextBox 20"/>
              <p:cNvSpPr txBox="1"/>
              <p:nvPr/>
            </p:nvSpPr>
            <p:spPr>
              <a:xfrm>
                <a:off x="16840200" y="1143000"/>
                <a:ext cx="710451" cy="369332"/>
              </a:xfrm>
              <a:prstGeom prst="rect">
                <a:avLst/>
              </a:prstGeom>
              <a:noFill/>
            </p:spPr>
            <p:txBody>
              <a:bodyPr wrap="none" rtlCol="0">
                <a:spAutoFit/>
              </a:bodyPr>
              <a:lstStyle/>
              <a:p>
                <a:r>
                  <a:rPr lang="en-US" b="1" dirty="0" smtClean="0">
                    <a:solidFill>
                      <a:srgbClr val="FF9900"/>
                    </a:solidFill>
                  </a:rPr>
                  <a:t>87.52</a:t>
                </a:r>
                <a:endParaRPr lang="en-US" b="1" dirty="0">
                  <a:solidFill>
                    <a:srgbClr val="FF9900"/>
                  </a:solidFill>
                </a:endParaRPr>
              </a:p>
            </p:txBody>
          </p:sp>
          <p:sp>
            <p:nvSpPr>
              <p:cNvPr id="22" name="TextBox 21"/>
              <p:cNvSpPr txBox="1"/>
              <p:nvPr/>
            </p:nvSpPr>
            <p:spPr>
              <a:xfrm>
                <a:off x="15468600" y="838200"/>
                <a:ext cx="710451" cy="369332"/>
              </a:xfrm>
              <a:prstGeom prst="rect">
                <a:avLst/>
              </a:prstGeom>
              <a:noFill/>
            </p:spPr>
            <p:txBody>
              <a:bodyPr wrap="none" rtlCol="0">
                <a:spAutoFit/>
              </a:bodyPr>
              <a:lstStyle/>
              <a:p>
                <a:r>
                  <a:rPr lang="en-US" b="1" dirty="0" smtClean="0">
                    <a:solidFill>
                      <a:srgbClr val="FF9900"/>
                    </a:solidFill>
                  </a:rPr>
                  <a:t>98.24</a:t>
                </a:r>
                <a:endParaRPr lang="en-US" b="1" dirty="0">
                  <a:solidFill>
                    <a:srgbClr val="FF9900"/>
                  </a:solidFill>
                </a:endParaRPr>
              </a:p>
            </p:txBody>
          </p:sp>
          <p:sp>
            <p:nvSpPr>
              <p:cNvPr id="23" name="TextBox 22"/>
              <p:cNvSpPr txBox="1"/>
              <p:nvPr/>
            </p:nvSpPr>
            <p:spPr>
              <a:xfrm>
                <a:off x="15697200" y="1600200"/>
                <a:ext cx="710451" cy="369332"/>
              </a:xfrm>
              <a:prstGeom prst="rect">
                <a:avLst/>
              </a:prstGeom>
              <a:noFill/>
            </p:spPr>
            <p:txBody>
              <a:bodyPr wrap="none" rtlCol="0">
                <a:spAutoFit/>
              </a:bodyPr>
              <a:lstStyle/>
              <a:p>
                <a:r>
                  <a:rPr lang="en-US" b="1" dirty="0" smtClean="0">
                    <a:solidFill>
                      <a:srgbClr val="FF9900"/>
                    </a:solidFill>
                  </a:rPr>
                  <a:t>71.78</a:t>
                </a:r>
                <a:endParaRPr lang="en-US" b="1" dirty="0">
                  <a:solidFill>
                    <a:srgbClr val="FF9900"/>
                  </a:solidFill>
                </a:endParaRPr>
              </a:p>
            </p:txBody>
          </p:sp>
          <p:sp>
            <p:nvSpPr>
              <p:cNvPr id="24" name="TextBox 23"/>
              <p:cNvSpPr txBox="1"/>
              <p:nvPr/>
            </p:nvSpPr>
            <p:spPr>
              <a:xfrm>
                <a:off x="14097000" y="1143000"/>
                <a:ext cx="593432" cy="369332"/>
              </a:xfrm>
              <a:prstGeom prst="rect">
                <a:avLst/>
              </a:prstGeom>
              <a:noFill/>
            </p:spPr>
            <p:txBody>
              <a:bodyPr wrap="none" rtlCol="0">
                <a:spAutoFit/>
              </a:bodyPr>
              <a:lstStyle/>
              <a:p>
                <a:r>
                  <a:rPr lang="en-US" b="1" dirty="0" smtClean="0">
                    <a:solidFill>
                      <a:srgbClr val="FF9900"/>
                    </a:solidFill>
                  </a:rPr>
                  <a:t>91.4</a:t>
                </a:r>
                <a:endParaRPr lang="en-US" b="1" dirty="0">
                  <a:solidFill>
                    <a:srgbClr val="FF9900"/>
                  </a:solidFill>
                </a:endParaRPr>
              </a:p>
            </p:txBody>
          </p:sp>
          <p:sp>
            <p:nvSpPr>
              <p:cNvPr id="25" name="TextBox 24"/>
              <p:cNvSpPr txBox="1"/>
              <p:nvPr/>
            </p:nvSpPr>
            <p:spPr>
              <a:xfrm>
                <a:off x="12115800" y="2514600"/>
                <a:ext cx="593432" cy="369332"/>
              </a:xfrm>
              <a:prstGeom prst="rect">
                <a:avLst/>
              </a:prstGeom>
              <a:noFill/>
            </p:spPr>
            <p:txBody>
              <a:bodyPr wrap="none" rtlCol="0">
                <a:spAutoFit/>
              </a:bodyPr>
              <a:lstStyle/>
              <a:p>
                <a:r>
                  <a:rPr lang="en-US" b="1" dirty="0" smtClean="0">
                    <a:solidFill>
                      <a:srgbClr val="FF9900"/>
                    </a:solidFill>
                  </a:rPr>
                  <a:t>41.4</a:t>
                </a:r>
                <a:endParaRPr lang="en-US" b="1" dirty="0">
                  <a:solidFill>
                    <a:srgbClr val="FF9900"/>
                  </a:solidFill>
                </a:endParaRPr>
              </a:p>
            </p:txBody>
          </p:sp>
          <p:sp>
            <p:nvSpPr>
              <p:cNvPr id="28" name="TextBox 27"/>
              <p:cNvSpPr txBox="1"/>
              <p:nvPr/>
            </p:nvSpPr>
            <p:spPr>
              <a:xfrm>
                <a:off x="10287000" y="1752600"/>
                <a:ext cx="593432" cy="369332"/>
              </a:xfrm>
              <a:prstGeom prst="rect">
                <a:avLst/>
              </a:prstGeom>
              <a:noFill/>
            </p:spPr>
            <p:txBody>
              <a:bodyPr wrap="none" rtlCol="0">
                <a:spAutoFit/>
              </a:bodyPr>
              <a:lstStyle/>
              <a:p>
                <a:r>
                  <a:rPr lang="en-US" b="1" dirty="0" smtClean="0">
                    <a:solidFill>
                      <a:srgbClr val="FF9900"/>
                    </a:solidFill>
                  </a:rPr>
                  <a:t>71.4</a:t>
                </a:r>
                <a:endParaRPr lang="en-US" b="1" dirty="0">
                  <a:solidFill>
                    <a:srgbClr val="FF9900"/>
                  </a:solidFill>
                </a:endParaRPr>
              </a:p>
            </p:txBody>
          </p:sp>
          <p:sp>
            <p:nvSpPr>
              <p:cNvPr id="31" name="TextBox 30"/>
              <p:cNvSpPr txBox="1"/>
              <p:nvPr/>
            </p:nvSpPr>
            <p:spPr>
              <a:xfrm>
                <a:off x="16840200" y="1447800"/>
                <a:ext cx="710451" cy="369332"/>
              </a:xfrm>
              <a:prstGeom prst="rect">
                <a:avLst/>
              </a:prstGeom>
              <a:noFill/>
            </p:spPr>
            <p:txBody>
              <a:bodyPr wrap="none" rtlCol="0">
                <a:spAutoFit/>
              </a:bodyPr>
              <a:lstStyle/>
              <a:p>
                <a:r>
                  <a:rPr lang="en-US" b="1" dirty="0" smtClean="0">
                    <a:solidFill>
                      <a:srgbClr val="FF9900"/>
                    </a:solidFill>
                  </a:rPr>
                  <a:t>85.96</a:t>
                </a:r>
                <a:endParaRPr lang="en-US" b="1" dirty="0">
                  <a:solidFill>
                    <a:srgbClr val="FF9900"/>
                  </a:solidFill>
                </a:endParaRPr>
              </a:p>
            </p:txBody>
          </p:sp>
        </p:grpSp>
        <p:sp>
          <p:nvSpPr>
            <p:cNvPr id="30" name="TextBox 29"/>
            <p:cNvSpPr txBox="1"/>
            <p:nvPr/>
          </p:nvSpPr>
          <p:spPr>
            <a:xfrm>
              <a:off x="5715000" y="2286000"/>
              <a:ext cx="593432" cy="369332"/>
            </a:xfrm>
            <a:prstGeom prst="rect">
              <a:avLst/>
            </a:prstGeom>
            <a:noFill/>
          </p:spPr>
          <p:txBody>
            <a:bodyPr wrap="none" rtlCol="0">
              <a:spAutoFit/>
            </a:bodyPr>
            <a:lstStyle/>
            <a:p>
              <a:r>
                <a:rPr lang="en-US" b="1" dirty="0" smtClean="0">
                  <a:solidFill>
                    <a:srgbClr val="FF9900"/>
                  </a:solidFill>
                </a:rPr>
                <a:t>76.2</a:t>
              </a:r>
              <a:endParaRPr lang="en-US" b="1" dirty="0">
                <a:solidFill>
                  <a:srgbClr val="FF9900"/>
                </a:solidFill>
              </a:endParaRPr>
            </a:p>
          </p:txBody>
        </p:sp>
        <p:sp>
          <p:nvSpPr>
            <p:cNvPr id="32" name="TextBox 31"/>
            <p:cNvSpPr txBox="1"/>
            <p:nvPr/>
          </p:nvSpPr>
          <p:spPr>
            <a:xfrm>
              <a:off x="6248400" y="1981200"/>
              <a:ext cx="710451" cy="369332"/>
            </a:xfrm>
            <a:prstGeom prst="rect">
              <a:avLst/>
            </a:prstGeom>
            <a:noFill/>
          </p:spPr>
          <p:txBody>
            <a:bodyPr wrap="none" rtlCol="0">
              <a:spAutoFit/>
            </a:bodyPr>
            <a:lstStyle/>
            <a:p>
              <a:r>
                <a:rPr lang="en-US" b="1" dirty="0" smtClean="0">
                  <a:solidFill>
                    <a:srgbClr val="FF9900"/>
                  </a:solidFill>
                </a:rPr>
                <a:t>91.39</a:t>
              </a:r>
              <a:endParaRPr lang="en-US" b="1" dirty="0">
                <a:solidFill>
                  <a:srgbClr val="FF9900"/>
                </a:solidFill>
              </a:endParaRPr>
            </a:p>
          </p:txBody>
        </p:sp>
      </p:grpSp>
      <p:sp>
        <p:nvSpPr>
          <p:cNvPr id="34" name="TextBox 33"/>
          <p:cNvSpPr txBox="1"/>
          <p:nvPr/>
        </p:nvSpPr>
        <p:spPr>
          <a:xfrm>
            <a:off x="0" y="1066800"/>
            <a:ext cx="553998" cy="5034840"/>
          </a:xfrm>
          <a:prstGeom prst="rect">
            <a:avLst/>
          </a:prstGeom>
          <a:noFill/>
        </p:spPr>
        <p:txBody>
          <a:bodyPr vert="vert270" wrap="none" rtlCol="0">
            <a:spAutoFit/>
          </a:bodyPr>
          <a:lstStyle/>
          <a:p>
            <a:r>
              <a:rPr lang="en-US" sz="2400" dirty="0" smtClean="0"/>
              <a:t>Effectiveness of Useable Data (High = 1)</a:t>
            </a:r>
            <a:endParaRPr lang="en-US" sz="2400" dirty="0"/>
          </a:p>
        </p:txBody>
      </p:sp>
      <p:sp>
        <p:nvSpPr>
          <p:cNvPr id="35" name="TextBox 34"/>
          <p:cNvSpPr txBox="1"/>
          <p:nvPr/>
        </p:nvSpPr>
        <p:spPr>
          <a:xfrm>
            <a:off x="3429000" y="6019800"/>
            <a:ext cx="2326278" cy="461665"/>
          </a:xfrm>
          <a:prstGeom prst="rect">
            <a:avLst/>
          </a:prstGeom>
          <a:noFill/>
        </p:spPr>
        <p:txBody>
          <a:bodyPr vert="horz" wrap="none" rtlCol="0">
            <a:spAutoFit/>
          </a:bodyPr>
          <a:lstStyle/>
          <a:p>
            <a:r>
              <a:rPr lang="en-US" sz="2400" dirty="0" smtClean="0"/>
              <a:t>Number of Slides</a:t>
            </a:r>
            <a:endParaRPr lang="en-US" sz="2400" dirty="0"/>
          </a:p>
        </p:txBody>
      </p:sp>
      <p:sp>
        <p:nvSpPr>
          <p:cNvPr id="36" name="TextBox 35"/>
          <p:cNvSpPr txBox="1"/>
          <p:nvPr/>
        </p:nvSpPr>
        <p:spPr>
          <a:xfrm>
            <a:off x="8590002" y="2971800"/>
            <a:ext cx="553998" cy="1536639"/>
          </a:xfrm>
          <a:prstGeom prst="rect">
            <a:avLst/>
          </a:prstGeom>
          <a:noFill/>
        </p:spPr>
        <p:txBody>
          <a:bodyPr vert="vert270" wrap="none" rtlCol="0">
            <a:spAutoFit/>
          </a:bodyPr>
          <a:lstStyle/>
          <a:p>
            <a:r>
              <a:rPr lang="en-US" sz="2400" dirty="0" smtClean="0"/>
              <a:t>Laughs (db)</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fade">
                                      <p:cBhvr>
                                        <p:cTn id="7" dur="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fade">
                                      <p:cBhvr>
                                        <p:cTn id="12" dur="500"/>
                                        <p:tgtEl>
                                          <p:spTgt spid="5">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fade">
                                      <p:cBhvr>
                                        <p:cTn id="17" dur="500"/>
                                        <p:tgtEl>
                                          <p:spTgt spid="5">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fade">
                                      <p:cBhvr>
                                        <p:cTn id="22" dur="500"/>
                                        <p:tgtEl>
                                          <p:spTgt spid="5">
                                            <p:graphicEl>
                                              <a:chart seriesIdx="2" categoryIdx="-4" bldStep="series"/>
                                            </p:graphic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graphicEl>
                                              <a:chart seriesIdx="3" categoryIdx="-4" bldStep="series"/>
                                            </p:graphicEl>
                                          </p:spTgt>
                                        </p:tgtEl>
                                        <p:attrNameLst>
                                          <p:attrName>style.visibility</p:attrName>
                                        </p:attrNameLst>
                                      </p:cBhvr>
                                      <p:to>
                                        <p:strVal val="visible"/>
                                      </p:to>
                                    </p:set>
                                    <p:animEffect transition="in" filter="fade">
                                      <p:cBhvr>
                                        <p:cTn id="25" dur="500"/>
                                        <p:tgtEl>
                                          <p:spTgt spid="5">
                                            <p:graphicEl>
                                              <a:chart seriesIdx="3" categoryIdx="-4" bldStep="series"/>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graphicEl>
                                              <a:chart seriesIdx="4" categoryIdx="-4" bldStep="series"/>
                                            </p:graphicEl>
                                          </p:spTgt>
                                        </p:tgtEl>
                                        <p:attrNameLst>
                                          <p:attrName>style.visibility</p:attrName>
                                        </p:attrNameLst>
                                      </p:cBhvr>
                                      <p:to>
                                        <p:strVal val="visible"/>
                                      </p:to>
                                    </p:set>
                                    <p:animEffect transition="in" filter="fade">
                                      <p:cBhvr>
                                        <p:cTn id="28" dur="200"/>
                                        <p:tgtEl>
                                          <p:spTgt spid="5">
                                            <p:graphicEl>
                                              <a:chart seriesIdx="4" categoryIdx="-4" bldStep="series"/>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
                                            <p:graphicEl>
                                              <a:chart seriesIdx="5" categoryIdx="-4" bldStep="series"/>
                                            </p:graphicEl>
                                          </p:spTgt>
                                        </p:tgtEl>
                                        <p:attrNameLst>
                                          <p:attrName>style.visibility</p:attrName>
                                        </p:attrNameLst>
                                      </p:cBhvr>
                                      <p:to>
                                        <p:strVal val="visible"/>
                                      </p:to>
                                    </p:set>
                                    <p:animEffect transition="in" filter="fade">
                                      <p:cBhvr>
                                        <p:cTn id="31" dur="200"/>
                                        <p:tgtEl>
                                          <p:spTgt spid="5">
                                            <p:graphicEl>
                                              <a:chart seriesIdx="5" categoryIdx="-4" bldStep="series"/>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wipe(down)">
                                      <p:cBhvr>
                                        <p:cTn id="36" dur="1000"/>
                                        <p:tgtEl>
                                          <p:spTgt spid="6">
                                            <p:graphicEl>
                                              <a:chart seriesIdx="0" categoryIdx="-4" bldStep="series"/>
                                            </p:graphicEl>
                                          </p:spTgt>
                                        </p:tgtEl>
                                      </p:cBhvr>
                                    </p:animEffect>
                                  </p:childTnLst>
                                </p:cTn>
                              </p:par>
                              <p:par>
                                <p:cTn id="37" presetID="22" presetClass="entr" presetSubtype="4" fill="hold" grpId="0" nodeType="withEffect">
                                  <p:stCondLst>
                                    <p:cond delay="1300"/>
                                  </p:stCondLst>
                                  <p:childTnLst>
                                    <p:set>
                                      <p:cBhvr>
                                        <p:cTn id="38"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wipe(down)">
                                      <p:cBhvr>
                                        <p:cTn id="39" dur="1000"/>
                                        <p:tgtEl>
                                          <p:spTgt spid="6">
                                            <p:graphicEl>
                                              <a:chart seriesIdx="1" categoryIdx="-4" bldStep="series"/>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fade">
                                      <p:cBhvr>
                                        <p:cTn id="44"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Chart bld="series"/>
        </p:bldSub>
      </p:bldGraphic>
      <p:bldGraphic spid="6" grpId="0" uiExpand="1">
        <p:bldSub>
          <a:bldChart bld="series"/>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2362200" y="1676400"/>
          <a:ext cx="6553200" cy="35814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Effectiveness vs. Data</a:t>
            </a:r>
            <a:endParaRPr lang="en-US" dirty="0"/>
          </a:p>
        </p:txBody>
      </p:sp>
      <p:graphicFrame>
        <p:nvGraphicFramePr>
          <p:cNvPr id="5" name="Content Placeholder 4"/>
          <p:cNvGraphicFramePr>
            <a:graphicFrameLocks noGrp="1"/>
          </p:cNvGraphicFramePr>
          <p:nvPr>
            <p:ph idx="1"/>
          </p:nvPr>
        </p:nvGraphicFramePr>
        <p:xfrm>
          <a:off x="1600200" y="1295400"/>
          <a:ext cx="7162800" cy="4525963"/>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32"/>
          <p:cNvGrpSpPr/>
          <p:nvPr/>
        </p:nvGrpSpPr>
        <p:grpSpPr>
          <a:xfrm>
            <a:off x="2743200" y="1752600"/>
            <a:ext cx="5815851" cy="1512332"/>
            <a:chOff x="1295400" y="1524000"/>
            <a:chExt cx="7263651" cy="2045732"/>
          </a:xfrm>
        </p:grpSpPr>
        <p:sp>
          <p:nvSpPr>
            <p:cNvPr id="26" name="TextBox 25"/>
            <p:cNvSpPr txBox="1"/>
            <p:nvPr/>
          </p:nvSpPr>
          <p:spPr>
            <a:xfrm>
              <a:off x="4343400" y="1905000"/>
              <a:ext cx="593432" cy="369332"/>
            </a:xfrm>
            <a:prstGeom prst="rect">
              <a:avLst/>
            </a:prstGeom>
            <a:noFill/>
          </p:spPr>
          <p:txBody>
            <a:bodyPr wrap="none" rtlCol="0">
              <a:spAutoFit/>
            </a:bodyPr>
            <a:lstStyle/>
            <a:p>
              <a:r>
                <a:rPr lang="en-US" b="1" dirty="0" smtClean="0">
                  <a:solidFill>
                    <a:srgbClr val="FF9900"/>
                  </a:solidFill>
                </a:rPr>
                <a:t>88.5</a:t>
              </a:r>
              <a:endParaRPr lang="en-US" b="1" dirty="0">
                <a:solidFill>
                  <a:srgbClr val="FF9900"/>
                </a:solidFill>
              </a:endParaRPr>
            </a:p>
          </p:txBody>
        </p:sp>
        <p:sp>
          <p:nvSpPr>
            <p:cNvPr id="27" name="TextBox 26"/>
            <p:cNvSpPr txBox="1"/>
            <p:nvPr/>
          </p:nvSpPr>
          <p:spPr>
            <a:xfrm>
              <a:off x="4572000" y="2438400"/>
              <a:ext cx="593432" cy="369332"/>
            </a:xfrm>
            <a:prstGeom prst="rect">
              <a:avLst/>
            </a:prstGeom>
            <a:noFill/>
          </p:spPr>
          <p:txBody>
            <a:bodyPr wrap="none" rtlCol="0">
              <a:spAutoFit/>
            </a:bodyPr>
            <a:lstStyle/>
            <a:p>
              <a:r>
                <a:rPr lang="en-US" b="1" dirty="0" smtClean="0">
                  <a:solidFill>
                    <a:srgbClr val="FF9900"/>
                  </a:solidFill>
                </a:rPr>
                <a:t>71.4</a:t>
              </a:r>
              <a:endParaRPr lang="en-US" b="1" dirty="0">
                <a:solidFill>
                  <a:srgbClr val="FF9900"/>
                </a:solidFill>
              </a:endParaRPr>
            </a:p>
          </p:txBody>
        </p:sp>
        <p:grpSp>
          <p:nvGrpSpPr>
            <p:cNvPr id="4" name="Group 28"/>
            <p:cNvGrpSpPr/>
            <p:nvPr/>
          </p:nvGrpSpPr>
          <p:grpSpPr>
            <a:xfrm>
              <a:off x="1295400" y="1524000"/>
              <a:ext cx="7263651" cy="2045732"/>
              <a:chOff x="10287000" y="838200"/>
              <a:chExt cx="7263651" cy="2045732"/>
            </a:xfrm>
          </p:grpSpPr>
          <p:sp>
            <p:nvSpPr>
              <p:cNvPr id="8" name="TextBox 7"/>
              <p:cNvSpPr txBox="1"/>
              <p:nvPr/>
            </p:nvSpPr>
            <p:spPr>
              <a:xfrm>
                <a:off x="10591800" y="2514600"/>
                <a:ext cx="685800" cy="369332"/>
              </a:xfrm>
              <a:prstGeom prst="rect">
                <a:avLst/>
              </a:prstGeom>
              <a:noFill/>
            </p:spPr>
            <p:txBody>
              <a:bodyPr wrap="square" rtlCol="0">
                <a:spAutoFit/>
              </a:bodyPr>
              <a:lstStyle/>
              <a:p>
                <a:r>
                  <a:rPr lang="en-US" b="1" dirty="0" smtClean="0">
                    <a:solidFill>
                      <a:srgbClr val="FF9900"/>
                    </a:solidFill>
                  </a:rPr>
                  <a:t>48.9</a:t>
                </a:r>
                <a:endParaRPr lang="en-US" b="1" dirty="0">
                  <a:solidFill>
                    <a:srgbClr val="FF9900"/>
                  </a:solidFill>
                </a:endParaRPr>
              </a:p>
            </p:txBody>
          </p:sp>
          <p:sp>
            <p:nvSpPr>
              <p:cNvPr id="9" name="TextBox 8"/>
              <p:cNvSpPr txBox="1"/>
              <p:nvPr/>
            </p:nvSpPr>
            <p:spPr>
              <a:xfrm>
                <a:off x="10896600" y="1447800"/>
                <a:ext cx="593432" cy="369332"/>
              </a:xfrm>
              <a:prstGeom prst="rect">
                <a:avLst/>
              </a:prstGeom>
              <a:noFill/>
            </p:spPr>
            <p:txBody>
              <a:bodyPr wrap="none" rtlCol="0">
                <a:spAutoFit/>
              </a:bodyPr>
              <a:lstStyle/>
              <a:p>
                <a:r>
                  <a:rPr lang="en-US" b="1" dirty="0" smtClean="0">
                    <a:solidFill>
                      <a:srgbClr val="FF9900"/>
                    </a:solidFill>
                  </a:rPr>
                  <a:t>76.7</a:t>
                </a:r>
                <a:endParaRPr lang="en-US" b="1" dirty="0">
                  <a:solidFill>
                    <a:srgbClr val="FF9900"/>
                  </a:solidFill>
                </a:endParaRPr>
              </a:p>
            </p:txBody>
          </p:sp>
          <p:sp>
            <p:nvSpPr>
              <p:cNvPr id="11" name="TextBox 10"/>
              <p:cNvSpPr txBox="1"/>
              <p:nvPr/>
            </p:nvSpPr>
            <p:spPr>
              <a:xfrm>
                <a:off x="11811000" y="1447800"/>
                <a:ext cx="593432" cy="369332"/>
              </a:xfrm>
              <a:prstGeom prst="rect">
                <a:avLst/>
              </a:prstGeom>
              <a:noFill/>
            </p:spPr>
            <p:txBody>
              <a:bodyPr wrap="none" rtlCol="0">
                <a:spAutoFit/>
              </a:bodyPr>
              <a:lstStyle/>
              <a:p>
                <a:r>
                  <a:rPr lang="en-US" b="1" dirty="0" smtClean="0">
                    <a:solidFill>
                      <a:srgbClr val="FF9900"/>
                    </a:solidFill>
                  </a:rPr>
                  <a:t>82.3</a:t>
                </a:r>
                <a:endParaRPr lang="en-US" b="1" dirty="0">
                  <a:solidFill>
                    <a:srgbClr val="FF9900"/>
                  </a:solidFill>
                </a:endParaRPr>
              </a:p>
            </p:txBody>
          </p:sp>
          <p:sp>
            <p:nvSpPr>
              <p:cNvPr id="13" name="TextBox 12"/>
              <p:cNvSpPr txBox="1"/>
              <p:nvPr/>
            </p:nvSpPr>
            <p:spPr>
              <a:xfrm>
                <a:off x="12420600" y="1371600"/>
                <a:ext cx="593432" cy="369332"/>
              </a:xfrm>
              <a:prstGeom prst="rect">
                <a:avLst/>
              </a:prstGeom>
              <a:noFill/>
            </p:spPr>
            <p:txBody>
              <a:bodyPr wrap="none" rtlCol="0">
                <a:spAutoFit/>
              </a:bodyPr>
              <a:lstStyle/>
              <a:p>
                <a:r>
                  <a:rPr lang="en-US" b="1" dirty="0" smtClean="0">
                    <a:solidFill>
                      <a:srgbClr val="FF9900"/>
                    </a:solidFill>
                  </a:rPr>
                  <a:t>84.1</a:t>
                </a:r>
                <a:endParaRPr lang="en-US" b="1" dirty="0">
                  <a:solidFill>
                    <a:srgbClr val="FF9900"/>
                  </a:solidFill>
                </a:endParaRPr>
              </a:p>
            </p:txBody>
          </p:sp>
          <p:sp>
            <p:nvSpPr>
              <p:cNvPr id="15" name="TextBox 14"/>
              <p:cNvSpPr txBox="1"/>
              <p:nvPr/>
            </p:nvSpPr>
            <p:spPr>
              <a:xfrm>
                <a:off x="10896600" y="2057400"/>
                <a:ext cx="593432" cy="369332"/>
              </a:xfrm>
              <a:prstGeom prst="rect">
                <a:avLst/>
              </a:prstGeom>
              <a:noFill/>
            </p:spPr>
            <p:txBody>
              <a:bodyPr wrap="none" rtlCol="0">
                <a:spAutoFit/>
              </a:bodyPr>
              <a:lstStyle/>
              <a:p>
                <a:r>
                  <a:rPr lang="en-US" b="1" dirty="0" smtClean="0">
                    <a:solidFill>
                      <a:srgbClr val="FF9900"/>
                    </a:solidFill>
                  </a:rPr>
                  <a:t>69.3</a:t>
                </a:r>
                <a:endParaRPr lang="en-US" b="1" dirty="0">
                  <a:solidFill>
                    <a:srgbClr val="FF9900"/>
                  </a:solidFill>
                </a:endParaRPr>
              </a:p>
            </p:txBody>
          </p:sp>
          <p:sp>
            <p:nvSpPr>
              <p:cNvPr id="16" name="TextBox 15"/>
              <p:cNvSpPr txBox="1"/>
              <p:nvPr/>
            </p:nvSpPr>
            <p:spPr>
              <a:xfrm>
                <a:off x="12954000" y="1600200"/>
                <a:ext cx="593432" cy="369332"/>
              </a:xfrm>
              <a:prstGeom prst="rect">
                <a:avLst/>
              </a:prstGeom>
              <a:noFill/>
            </p:spPr>
            <p:txBody>
              <a:bodyPr wrap="none" rtlCol="0">
                <a:spAutoFit/>
              </a:bodyPr>
              <a:lstStyle/>
              <a:p>
                <a:r>
                  <a:rPr lang="en-US" b="1" dirty="0" smtClean="0">
                    <a:solidFill>
                      <a:srgbClr val="FF9900"/>
                    </a:solidFill>
                  </a:rPr>
                  <a:t>76.3</a:t>
                </a:r>
                <a:endParaRPr lang="en-US" b="1" dirty="0">
                  <a:solidFill>
                    <a:srgbClr val="FF9900"/>
                  </a:solidFill>
                </a:endParaRPr>
              </a:p>
            </p:txBody>
          </p:sp>
          <p:sp>
            <p:nvSpPr>
              <p:cNvPr id="18" name="TextBox 17"/>
              <p:cNvSpPr txBox="1"/>
              <p:nvPr/>
            </p:nvSpPr>
            <p:spPr>
              <a:xfrm>
                <a:off x="10820400" y="1828800"/>
                <a:ext cx="593432" cy="369332"/>
              </a:xfrm>
              <a:prstGeom prst="rect">
                <a:avLst/>
              </a:prstGeom>
              <a:noFill/>
            </p:spPr>
            <p:txBody>
              <a:bodyPr wrap="none" rtlCol="0">
                <a:spAutoFit/>
              </a:bodyPr>
              <a:lstStyle/>
              <a:p>
                <a:r>
                  <a:rPr lang="en-US" b="1" dirty="0" smtClean="0">
                    <a:solidFill>
                      <a:srgbClr val="FF9900"/>
                    </a:solidFill>
                  </a:rPr>
                  <a:t>71.8</a:t>
                </a:r>
                <a:endParaRPr lang="en-US" b="1" dirty="0">
                  <a:solidFill>
                    <a:srgbClr val="FF9900"/>
                  </a:solidFill>
                </a:endParaRPr>
              </a:p>
            </p:txBody>
          </p:sp>
          <p:sp>
            <p:nvSpPr>
              <p:cNvPr id="21" name="TextBox 20"/>
              <p:cNvSpPr txBox="1"/>
              <p:nvPr/>
            </p:nvSpPr>
            <p:spPr>
              <a:xfrm>
                <a:off x="16840200" y="1143000"/>
                <a:ext cx="710451" cy="369332"/>
              </a:xfrm>
              <a:prstGeom prst="rect">
                <a:avLst/>
              </a:prstGeom>
              <a:noFill/>
            </p:spPr>
            <p:txBody>
              <a:bodyPr wrap="none" rtlCol="0">
                <a:spAutoFit/>
              </a:bodyPr>
              <a:lstStyle/>
              <a:p>
                <a:r>
                  <a:rPr lang="en-US" b="1" dirty="0" smtClean="0">
                    <a:solidFill>
                      <a:srgbClr val="FF9900"/>
                    </a:solidFill>
                  </a:rPr>
                  <a:t>87.52</a:t>
                </a:r>
                <a:endParaRPr lang="en-US" b="1" dirty="0">
                  <a:solidFill>
                    <a:srgbClr val="FF9900"/>
                  </a:solidFill>
                </a:endParaRPr>
              </a:p>
            </p:txBody>
          </p:sp>
          <p:sp>
            <p:nvSpPr>
              <p:cNvPr id="22" name="TextBox 21"/>
              <p:cNvSpPr txBox="1"/>
              <p:nvPr/>
            </p:nvSpPr>
            <p:spPr>
              <a:xfrm>
                <a:off x="15468600" y="838200"/>
                <a:ext cx="710451" cy="369332"/>
              </a:xfrm>
              <a:prstGeom prst="rect">
                <a:avLst/>
              </a:prstGeom>
              <a:noFill/>
            </p:spPr>
            <p:txBody>
              <a:bodyPr wrap="none" rtlCol="0">
                <a:spAutoFit/>
              </a:bodyPr>
              <a:lstStyle/>
              <a:p>
                <a:r>
                  <a:rPr lang="en-US" b="1" dirty="0" smtClean="0">
                    <a:solidFill>
                      <a:srgbClr val="FF9900"/>
                    </a:solidFill>
                  </a:rPr>
                  <a:t>98.24</a:t>
                </a:r>
                <a:endParaRPr lang="en-US" b="1" dirty="0">
                  <a:solidFill>
                    <a:srgbClr val="FF9900"/>
                  </a:solidFill>
                </a:endParaRPr>
              </a:p>
            </p:txBody>
          </p:sp>
          <p:sp>
            <p:nvSpPr>
              <p:cNvPr id="23" name="TextBox 22"/>
              <p:cNvSpPr txBox="1"/>
              <p:nvPr/>
            </p:nvSpPr>
            <p:spPr>
              <a:xfrm>
                <a:off x="15697200" y="1600200"/>
                <a:ext cx="710451" cy="369332"/>
              </a:xfrm>
              <a:prstGeom prst="rect">
                <a:avLst/>
              </a:prstGeom>
              <a:noFill/>
            </p:spPr>
            <p:txBody>
              <a:bodyPr wrap="none" rtlCol="0">
                <a:spAutoFit/>
              </a:bodyPr>
              <a:lstStyle/>
              <a:p>
                <a:r>
                  <a:rPr lang="en-US" b="1" dirty="0" smtClean="0">
                    <a:solidFill>
                      <a:srgbClr val="FF9900"/>
                    </a:solidFill>
                  </a:rPr>
                  <a:t>71.78</a:t>
                </a:r>
                <a:endParaRPr lang="en-US" b="1" dirty="0">
                  <a:solidFill>
                    <a:srgbClr val="FF9900"/>
                  </a:solidFill>
                </a:endParaRPr>
              </a:p>
            </p:txBody>
          </p:sp>
          <p:sp>
            <p:nvSpPr>
              <p:cNvPr id="24" name="TextBox 23"/>
              <p:cNvSpPr txBox="1"/>
              <p:nvPr/>
            </p:nvSpPr>
            <p:spPr>
              <a:xfrm>
                <a:off x="14097000" y="1143000"/>
                <a:ext cx="593432" cy="369332"/>
              </a:xfrm>
              <a:prstGeom prst="rect">
                <a:avLst/>
              </a:prstGeom>
              <a:noFill/>
            </p:spPr>
            <p:txBody>
              <a:bodyPr wrap="none" rtlCol="0">
                <a:spAutoFit/>
              </a:bodyPr>
              <a:lstStyle/>
              <a:p>
                <a:r>
                  <a:rPr lang="en-US" b="1" dirty="0" smtClean="0">
                    <a:solidFill>
                      <a:srgbClr val="FF9900"/>
                    </a:solidFill>
                  </a:rPr>
                  <a:t>91.4</a:t>
                </a:r>
                <a:endParaRPr lang="en-US" b="1" dirty="0">
                  <a:solidFill>
                    <a:srgbClr val="FF9900"/>
                  </a:solidFill>
                </a:endParaRPr>
              </a:p>
            </p:txBody>
          </p:sp>
          <p:sp>
            <p:nvSpPr>
              <p:cNvPr id="25" name="TextBox 24"/>
              <p:cNvSpPr txBox="1"/>
              <p:nvPr/>
            </p:nvSpPr>
            <p:spPr>
              <a:xfrm>
                <a:off x="12115800" y="2514600"/>
                <a:ext cx="593432" cy="369332"/>
              </a:xfrm>
              <a:prstGeom prst="rect">
                <a:avLst/>
              </a:prstGeom>
              <a:noFill/>
            </p:spPr>
            <p:txBody>
              <a:bodyPr wrap="none" rtlCol="0">
                <a:spAutoFit/>
              </a:bodyPr>
              <a:lstStyle/>
              <a:p>
                <a:r>
                  <a:rPr lang="en-US" b="1" dirty="0" smtClean="0">
                    <a:solidFill>
                      <a:srgbClr val="FF9900"/>
                    </a:solidFill>
                  </a:rPr>
                  <a:t>41.4</a:t>
                </a:r>
                <a:endParaRPr lang="en-US" b="1" dirty="0">
                  <a:solidFill>
                    <a:srgbClr val="FF9900"/>
                  </a:solidFill>
                </a:endParaRPr>
              </a:p>
            </p:txBody>
          </p:sp>
          <p:sp>
            <p:nvSpPr>
              <p:cNvPr id="28" name="TextBox 27"/>
              <p:cNvSpPr txBox="1"/>
              <p:nvPr/>
            </p:nvSpPr>
            <p:spPr>
              <a:xfrm>
                <a:off x="10287000" y="1752600"/>
                <a:ext cx="593432" cy="369332"/>
              </a:xfrm>
              <a:prstGeom prst="rect">
                <a:avLst/>
              </a:prstGeom>
              <a:noFill/>
            </p:spPr>
            <p:txBody>
              <a:bodyPr wrap="none" rtlCol="0">
                <a:spAutoFit/>
              </a:bodyPr>
              <a:lstStyle/>
              <a:p>
                <a:r>
                  <a:rPr lang="en-US" b="1" dirty="0" smtClean="0">
                    <a:solidFill>
                      <a:srgbClr val="FF9900"/>
                    </a:solidFill>
                  </a:rPr>
                  <a:t>71.4</a:t>
                </a:r>
                <a:endParaRPr lang="en-US" b="1" dirty="0">
                  <a:solidFill>
                    <a:srgbClr val="FF9900"/>
                  </a:solidFill>
                </a:endParaRPr>
              </a:p>
            </p:txBody>
          </p:sp>
          <p:sp>
            <p:nvSpPr>
              <p:cNvPr id="31" name="TextBox 30"/>
              <p:cNvSpPr txBox="1"/>
              <p:nvPr/>
            </p:nvSpPr>
            <p:spPr>
              <a:xfrm>
                <a:off x="16840200" y="1447800"/>
                <a:ext cx="710451" cy="369332"/>
              </a:xfrm>
              <a:prstGeom prst="rect">
                <a:avLst/>
              </a:prstGeom>
              <a:noFill/>
            </p:spPr>
            <p:txBody>
              <a:bodyPr wrap="none" rtlCol="0">
                <a:spAutoFit/>
              </a:bodyPr>
              <a:lstStyle/>
              <a:p>
                <a:r>
                  <a:rPr lang="en-US" b="1" dirty="0" smtClean="0">
                    <a:solidFill>
                      <a:srgbClr val="FF9900"/>
                    </a:solidFill>
                  </a:rPr>
                  <a:t>85.96</a:t>
                </a:r>
                <a:endParaRPr lang="en-US" b="1" dirty="0">
                  <a:solidFill>
                    <a:srgbClr val="FF9900"/>
                  </a:solidFill>
                </a:endParaRPr>
              </a:p>
            </p:txBody>
          </p:sp>
        </p:grpSp>
        <p:sp>
          <p:nvSpPr>
            <p:cNvPr id="30" name="TextBox 29"/>
            <p:cNvSpPr txBox="1"/>
            <p:nvPr/>
          </p:nvSpPr>
          <p:spPr>
            <a:xfrm>
              <a:off x="5715000" y="2286000"/>
              <a:ext cx="593432" cy="369332"/>
            </a:xfrm>
            <a:prstGeom prst="rect">
              <a:avLst/>
            </a:prstGeom>
            <a:noFill/>
          </p:spPr>
          <p:txBody>
            <a:bodyPr wrap="none" rtlCol="0">
              <a:spAutoFit/>
            </a:bodyPr>
            <a:lstStyle/>
            <a:p>
              <a:r>
                <a:rPr lang="en-US" b="1" dirty="0" smtClean="0">
                  <a:solidFill>
                    <a:srgbClr val="FF9900"/>
                  </a:solidFill>
                </a:rPr>
                <a:t>76.2</a:t>
              </a:r>
              <a:endParaRPr lang="en-US" b="1" dirty="0">
                <a:solidFill>
                  <a:srgbClr val="FF9900"/>
                </a:solidFill>
              </a:endParaRPr>
            </a:p>
          </p:txBody>
        </p:sp>
        <p:sp>
          <p:nvSpPr>
            <p:cNvPr id="32" name="TextBox 31"/>
            <p:cNvSpPr txBox="1"/>
            <p:nvPr/>
          </p:nvSpPr>
          <p:spPr>
            <a:xfrm>
              <a:off x="6248400" y="1981200"/>
              <a:ext cx="710451" cy="369332"/>
            </a:xfrm>
            <a:prstGeom prst="rect">
              <a:avLst/>
            </a:prstGeom>
            <a:noFill/>
          </p:spPr>
          <p:txBody>
            <a:bodyPr wrap="none" rtlCol="0">
              <a:spAutoFit/>
            </a:bodyPr>
            <a:lstStyle/>
            <a:p>
              <a:r>
                <a:rPr lang="en-US" b="1" dirty="0" smtClean="0">
                  <a:solidFill>
                    <a:srgbClr val="FF9900"/>
                  </a:solidFill>
                </a:rPr>
                <a:t>91.39</a:t>
              </a:r>
              <a:endParaRPr lang="en-US" b="1" dirty="0">
                <a:solidFill>
                  <a:srgbClr val="FF9900"/>
                </a:solidFill>
              </a:endParaRPr>
            </a:p>
          </p:txBody>
        </p:sp>
      </p:grpSp>
      <p:sp>
        <p:nvSpPr>
          <p:cNvPr id="34" name="TextBox 33"/>
          <p:cNvSpPr txBox="1"/>
          <p:nvPr/>
        </p:nvSpPr>
        <p:spPr>
          <a:xfrm>
            <a:off x="1295400" y="1301839"/>
            <a:ext cx="492443" cy="4723601"/>
          </a:xfrm>
          <a:prstGeom prst="rect">
            <a:avLst/>
          </a:prstGeom>
          <a:noFill/>
        </p:spPr>
        <p:txBody>
          <a:bodyPr vert="vert270" wrap="none" rtlCol="0">
            <a:spAutoFit/>
          </a:bodyPr>
          <a:lstStyle/>
          <a:p>
            <a:r>
              <a:rPr lang="en-US" sz="2000" dirty="0" smtClean="0"/>
              <a:t>Effectiveness of Useable Data (High = 1)</a:t>
            </a:r>
            <a:endParaRPr lang="en-US" sz="2000" dirty="0"/>
          </a:p>
        </p:txBody>
      </p:sp>
      <p:sp>
        <p:nvSpPr>
          <p:cNvPr id="35" name="TextBox 34"/>
          <p:cNvSpPr txBox="1"/>
          <p:nvPr/>
        </p:nvSpPr>
        <p:spPr>
          <a:xfrm>
            <a:off x="3886200" y="5867400"/>
            <a:ext cx="2326278" cy="461665"/>
          </a:xfrm>
          <a:prstGeom prst="rect">
            <a:avLst/>
          </a:prstGeom>
          <a:noFill/>
        </p:spPr>
        <p:txBody>
          <a:bodyPr vert="horz" wrap="none" rtlCol="0">
            <a:spAutoFit/>
          </a:bodyPr>
          <a:lstStyle/>
          <a:p>
            <a:r>
              <a:rPr lang="en-US" sz="2400" dirty="0" smtClean="0"/>
              <a:t>Number of Slides</a:t>
            </a:r>
            <a:endParaRPr lang="en-US" sz="2400" dirty="0"/>
          </a:p>
        </p:txBody>
      </p:sp>
      <p:sp>
        <p:nvSpPr>
          <p:cNvPr id="36" name="TextBox 35"/>
          <p:cNvSpPr txBox="1"/>
          <p:nvPr/>
        </p:nvSpPr>
        <p:spPr>
          <a:xfrm>
            <a:off x="8590002" y="2667000"/>
            <a:ext cx="553998" cy="1536639"/>
          </a:xfrm>
          <a:prstGeom prst="rect">
            <a:avLst/>
          </a:prstGeom>
          <a:noFill/>
        </p:spPr>
        <p:txBody>
          <a:bodyPr vert="vert270" wrap="none" rtlCol="0">
            <a:spAutoFit/>
          </a:bodyPr>
          <a:lstStyle/>
          <a:p>
            <a:r>
              <a:rPr lang="en-US" sz="2400" dirty="0" smtClean="0"/>
              <a:t>Laughs (db)</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Font Analysis</a:t>
            </a:r>
            <a:endParaRPr lang="en-US" dirty="0"/>
          </a:p>
        </p:txBody>
      </p:sp>
      <p:sp>
        <p:nvSpPr>
          <p:cNvPr id="3" name="Content Placeholder 2"/>
          <p:cNvSpPr>
            <a:spLocks noGrp="1"/>
          </p:cNvSpPr>
          <p:nvPr>
            <p:ph idx="1"/>
          </p:nvPr>
        </p:nvSpPr>
        <p:spPr/>
        <p:txBody>
          <a:bodyPr>
            <a:normAutofit lnSpcReduction="10000"/>
          </a:bodyPr>
          <a:lstStyle/>
          <a:p>
            <a:pPr algn="ctr">
              <a:buNone/>
            </a:pPr>
            <a:r>
              <a:rPr lang="en-US" u="sng" dirty="0" smtClean="0">
                <a:latin typeface="Courier New" pitchFamily="49" charset="0"/>
                <a:cs typeface="Courier New" pitchFamily="49" charset="0"/>
              </a:rPr>
              <a:t>Courier New</a:t>
            </a:r>
          </a:p>
          <a:p>
            <a:pPr algn="ctr">
              <a:buNone/>
            </a:pPr>
            <a:r>
              <a:rPr lang="en-US" dirty="0" smtClean="0">
                <a:latin typeface="Courier New" pitchFamily="49" charset="0"/>
                <a:cs typeface="Courier New" pitchFamily="49" charset="0"/>
              </a:rPr>
              <a:t>Organized and structured</a:t>
            </a:r>
          </a:p>
          <a:p>
            <a:pPr algn="ctr">
              <a:buNone/>
            </a:pPr>
            <a:endParaRPr lang="en-US" dirty="0" smtClean="0"/>
          </a:p>
          <a:p>
            <a:pPr algn="ctr">
              <a:buNone/>
            </a:pPr>
            <a:r>
              <a:rPr lang="en-US" sz="4300" u="sng" dirty="0" err="1" smtClean="0">
                <a:latin typeface="Pristina" pitchFamily="66" charset="0"/>
              </a:rPr>
              <a:t>Pristina</a:t>
            </a:r>
            <a:endParaRPr lang="en-US" sz="4300" u="sng" dirty="0" smtClean="0">
              <a:latin typeface="Pristina" pitchFamily="66" charset="0"/>
            </a:endParaRPr>
          </a:p>
          <a:p>
            <a:pPr algn="ctr">
              <a:buNone/>
            </a:pPr>
            <a:r>
              <a:rPr lang="en-US" sz="4300" dirty="0" smtClean="0">
                <a:latin typeface="Pristina" pitchFamily="66" charset="0"/>
              </a:rPr>
              <a:t>Artistic</a:t>
            </a:r>
          </a:p>
          <a:p>
            <a:pPr algn="ctr">
              <a:buNone/>
            </a:pPr>
            <a:endParaRPr lang="en-US" dirty="0" smtClean="0"/>
          </a:p>
          <a:p>
            <a:pPr algn="ctr">
              <a:buNone/>
            </a:pPr>
            <a:r>
              <a:rPr lang="en-US" u="sng" dirty="0" smtClean="0">
                <a:latin typeface="Times New Roman" pitchFamily="18" charset="0"/>
                <a:cs typeface="Times New Roman" pitchFamily="18" charset="0"/>
              </a:rPr>
              <a:t>Times New Roman</a:t>
            </a:r>
          </a:p>
          <a:p>
            <a:pPr algn="ctr">
              <a:buNone/>
            </a:pPr>
            <a:r>
              <a:rPr lang="en-US" dirty="0" smtClean="0">
                <a:latin typeface="Times New Roman" pitchFamily="18" charset="0"/>
                <a:cs typeface="Times New Roman" pitchFamily="18" charset="0"/>
              </a:rPr>
              <a:t>Lazy, apathetic, unimaginative</a:t>
            </a:r>
          </a:p>
          <a:p>
            <a:pPr algn="ctr">
              <a:buNone/>
            </a:pPr>
            <a:r>
              <a:rPr lang="en-US" dirty="0" smtClean="0">
                <a:latin typeface="Times New Roman" pitchFamily="18" charset="0"/>
                <a:cs typeface="Times New Roman" pitchFamily="18" charset="0"/>
              </a:rPr>
              <a:t>(always use the default)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Font Analysis</a:t>
            </a:r>
            <a:endParaRPr lang="en-US" dirty="0"/>
          </a:p>
        </p:txBody>
      </p:sp>
      <p:sp>
        <p:nvSpPr>
          <p:cNvPr id="3" name="Content Placeholder 2"/>
          <p:cNvSpPr>
            <a:spLocks noGrp="1"/>
          </p:cNvSpPr>
          <p:nvPr>
            <p:ph idx="1"/>
          </p:nvPr>
        </p:nvSpPr>
        <p:spPr>
          <a:xfrm>
            <a:off x="609600" y="990600"/>
            <a:ext cx="8001000" cy="2057400"/>
          </a:xfrm>
        </p:spPr>
        <p:txBody>
          <a:bodyPr>
            <a:normAutofit/>
          </a:bodyPr>
          <a:lstStyle/>
          <a:p>
            <a:pPr algn="ctr">
              <a:buNone/>
            </a:pPr>
            <a:r>
              <a:rPr lang="en-US" sz="3500" u="sng" dirty="0" smtClean="0">
                <a:latin typeface="Freestyle Script" pitchFamily="66" charset="0"/>
              </a:rPr>
              <a:t>Freehand Script </a:t>
            </a:r>
            <a:r>
              <a:rPr lang="en-US" u="sng" dirty="0" smtClean="0"/>
              <a:t>(Freehand Script)</a:t>
            </a:r>
          </a:p>
          <a:p>
            <a:pPr algn="ctr">
              <a:buNone/>
            </a:pPr>
            <a:r>
              <a:rPr lang="en-US" sz="3500" dirty="0" smtClean="0">
                <a:latin typeface="Vladimir Script" pitchFamily="66" charset="0"/>
              </a:rPr>
              <a:t>You are a poor speller, so you hide it with a hard to read font.</a:t>
            </a:r>
          </a:p>
        </p:txBody>
      </p:sp>
      <p:sp>
        <p:nvSpPr>
          <p:cNvPr id="4" name="Content Placeholder 2"/>
          <p:cNvSpPr txBox="1">
            <a:spLocks/>
          </p:cNvSpPr>
          <p:nvPr/>
        </p:nvSpPr>
        <p:spPr bwMode="auto">
          <a:xfrm>
            <a:off x="457200" y="3276600"/>
            <a:ext cx="8534400" cy="2849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lnSpcReduction="10000"/>
          </a:bodyPr>
          <a:lstStyle/>
          <a:p>
            <a:pPr marL="342900" marR="0" lvl="0" indent="-342900" algn="ctr" defTabSz="914400" rtl="0" eaLnBrk="1" fontAlgn="base" latinLnBrk="0" hangingPunct="1">
              <a:lnSpc>
                <a:spcPct val="100000"/>
              </a:lnSpc>
              <a:spcBef>
                <a:spcPct val="20000"/>
              </a:spcBef>
              <a:spcAft>
                <a:spcPct val="0"/>
              </a:spcAft>
              <a:buClr>
                <a:srgbClr val="C00000"/>
              </a:buClr>
              <a:buSzTx/>
              <a:buFontTx/>
              <a:buNone/>
              <a:tabLst/>
              <a:defRPr/>
            </a:pPr>
            <a:r>
              <a:rPr kumimoji="0" lang="en-US" sz="2800" b="0" i="0" u="sng" strike="noStrike" kern="0" cap="none" spc="0" normalizeH="0" baseline="0" noProof="0" dirty="0" smtClean="0">
                <a:ln>
                  <a:noFill/>
                </a:ln>
                <a:solidFill>
                  <a:schemeClr val="tx1"/>
                </a:solidFill>
                <a:effectLst/>
                <a:uLnTx/>
                <a:uFillTx/>
                <a:latin typeface="Wingdings" pitchFamily="2" charset="2"/>
                <a:ea typeface="+mn-ea"/>
                <a:cs typeface="+mn-cs"/>
              </a:rPr>
              <a:t>Wingdings </a:t>
            </a:r>
            <a:r>
              <a:rPr kumimoji="0" lang="en-US" sz="2800" b="0" i="0" u="sng" strike="noStrike" kern="0" cap="none" spc="0" normalizeH="0" baseline="0" noProof="0" dirty="0" smtClean="0">
                <a:ln>
                  <a:noFill/>
                </a:ln>
                <a:solidFill>
                  <a:schemeClr val="tx1"/>
                </a:solidFill>
                <a:effectLst/>
                <a:uLnTx/>
                <a:uFillTx/>
                <a:latin typeface="+mn-lt"/>
                <a:ea typeface="+mn-ea"/>
                <a:cs typeface="+mn-cs"/>
              </a:rPr>
              <a:t>(Wingdings)</a:t>
            </a:r>
          </a:p>
          <a:p>
            <a:pPr marL="342900" marR="0" lvl="0" indent="-342900" algn="ctr" defTabSz="914400" rtl="0" eaLnBrk="1" fontAlgn="base" latinLnBrk="0" hangingPunct="1">
              <a:lnSpc>
                <a:spcPct val="100000"/>
              </a:lnSpc>
              <a:spcBef>
                <a:spcPct val="20000"/>
              </a:spcBef>
              <a:spcAft>
                <a:spcPct val="0"/>
              </a:spcAft>
              <a:buClr>
                <a:srgbClr val="C00000"/>
              </a:buClr>
              <a:buSzTx/>
              <a:buFontTx/>
              <a:buNone/>
              <a:tabLst/>
              <a:defRPr/>
            </a:pPr>
            <a:r>
              <a:rPr kumimoji="0" lang="en-US" sz="2800" b="0" i="0" u="none" strike="noStrike" kern="0" cap="none" spc="0" normalizeH="0" baseline="0" noProof="0" dirty="0" smtClean="0">
                <a:ln>
                  <a:noFill/>
                </a:ln>
                <a:solidFill>
                  <a:schemeClr val="tx1"/>
                </a:solidFill>
                <a:effectLst/>
                <a:uLnTx/>
                <a:uFillTx/>
                <a:latin typeface="Wingdings" pitchFamily="2" charset="2"/>
                <a:ea typeface="+mn-ea"/>
                <a:cs typeface="+mn-cs"/>
              </a:rPr>
              <a:t>You’re a nerd and have no</a:t>
            </a:r>
          </a:p>
          <a:p>
            <a:pPr marL="342900" marR="0" lvl="0" indent="-342900" algn="ctr" defTabSz="914400" rtl="0" eaLnBrk="1" fontAlgn="base" latinLnBrk="0" hangingPunct="1">
              <a:lnSpc>
                <a:spcPct val="100000"/>
              </a:lnSpc>
              <a:spcBef>
                <a:spcPct val="20000"/>
              </a:spcBef>
              <a:spcAft>
                <a:spcPct val="0"/>
              </a:spcAft>
              <a:buClr>
                <a:srgbClr val="C00000"/>
              </a:buClr>
              <a:buSzTx/>
              <a:buFontTx/>
              <a:buNone/>
              <a:tabLst/>
              <a:defRPr/>
            </a:pPr>
            <a:endParaRPr kumimoji="0" lang="en-US" sz="28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ctr" defTabSz="914400" rtl="0" eaLnBrk="1" fontAlgn="base" latinLnBrk="0" hangingPunct="1">
              <a:lnSpc>
                <a:spcPct val="100000"/>
              </a:lnSpc>
              <a:spcBef>
                <a:spcPct val="20000"/>
              </a:spcBef>
              <a:spcAft>
                <a:spcPct val="0"/>
              </a:spcAft>
              <a:buClr>
                <a:srgbClr val="C00000"/>
              </a:buClr>
              <a:buSzTx/>
              <a:buFontTx/>
              <a:buNone/>
              <a:tabLst/>
              <a:defRPr/>
            </a:pPr>
            <a:r>
              <a:rPr kumimoji="0" lang="en-US" sz="2800" b="0" i="0" u="none" strike="noStrike" kern="0" cap="none" spc="0" normalizeH="0" baseline="0" noProof="0" dirty="0" smtClean="0">
                <a:ln>
                  <a:noFill/>
                </a:ln>
                <a:solidFill>
                  <a:schemeClr val="tx1"/>
                </a:solidFill>
                <a:effectLst/>
                <a:uLnTx/>
                <a:uFillTx/>
                <a:latin typeface="3 of 9 Barcode" pitchFamily="82" charset="0"/>
                <a:ea typeface="+mn-ea"/>
                <a:cs typeface="+mn-cs"/>
              </a:rPr>
              <a:t>Barcode </a:t>
            </a:r>
            <a:r>
              <a:rPr kumimoji="0" lang="en-US" sz="2800" b="0" i="0" u="none" strike="noStrike" kern="0" cap="none" spc="0" normalizeH="0" baseline="0" noProof="0" dirty="0" smtClean="0">
                <a:ln>
                  <a:noFill/>
                </a:ln>
                <a:solidFill>
                  <a:schemeClr val="tx1"/>
                </a:solidFill>
                <a:effectLst/>
                <a:uLnTx/>
                <a:uFillTx/>
                <a:latin typeface="+mn-lt"/>
                <a:ea typeface="+mn-ea"/>
                <a:cs typeface="+mn-cs"/>
              </a:rPr>
              <a:t>(            )</a:t>
            </a:r>
          </a:p>
          <a:p>
            <a:pPr marL="342900" marR="0" lvl="0" indent="-342900" algn="ctr" defTabSz="914400" rtl="0" eaLnBrk="1" fontAlgn="base" latinLnBrk="0" hangingPunct="1">
              <a:lnSpc>
                <a:spcPct val="100000"/>
              </a:lnSpc>
              <a:spcBef>
                <a:spcPct val="20000"/>
              </a:spcBef>
              <a:spcAft>
                <a:spcPct val="0"/>
              </a:spcAft>
              <a:buClr>
                <a:srgbClr val="C00000"/>
              </a:buClr>
              <a:buSzTx/>
              <a:buFontTx/>
              <a:buNone/>
              <a:tabLst/>
              <a:defRPr/>
            </a:pPr>
            <a:r>
              <a:rPr kumimoji="0" lang="en-US" sz="2800" b="0" i="0" u="none" strike="noStrike" kern="0" cap="none" spc="0" normalizeH="0" baseline="0" noProof="0" dirty="0" smtClean="0">
                <a:ln>
                  <a:noFill/>
                </a:ln>
                <a:solidFill>
                  <a:schemeClr val="tx1"/>
                </a:solidFill>
                <a:effectLst/>
                <a:uLnTx/>
                <a:uFillTx/>
                <a:latin typeface="3 of 9 Barcode" pitchFamily="82" charset="0"/>
                <a:ea typeface="+mn-ea"/>
                <a:cs typeface="+mn-cs"/>
              </a:rPr>
              <a:t>You’re a machine and did not even know it.</a:t>
            </a:r>
          </a:p>
        </p:txBody>
      </p:sp>
      <p:pic>
        <p:nvPicPr>
          <p:cNvPr id="5" name="Picture 2"/>
          <p:cNvPicPr>
            <a:picLocks noChangeAspect="1" noChangeArrowheads="1"/>
          </p:cNvPicPr>
          <p:nvPr/>
        </p:nvPicPr>
        <p:blipFill>
          <a:blip r:embed="rId2" cstate="print"/>
          <a:srcRect/>
          <a:stretch>
            <a:fillRect/>
          </a:stretch>
        </p:blipFill>
        <p:spPr bwMode="auto">
          <a:xfrm>
            <a:off x="4648200" y="5105400"/>
            <a:ext cx="990600" cy="41562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Most Common PowerPoint Mistakes</a:t>
            </a:r>
            <a:endParaRPr lang="en-US" dirty="0"/>
          </a:p>
        </p:txBody>
      </p:sp>
      <p:sp>
        <p:nvSpPr>
          <p:cNvPr id="3" name="Content Placeholder 2"/>
          <p:cNvSpPr>
            <a:spLocks noGrp="1"/>
          </p:cNvSpPr>
          <p:nvPr>
            <p:ph idx="1"/>
          </p:nvPr>
        </p:nvSpPr>
        <p:spPr/>
        <p:txBody>
          <a:bodyPr/>
          <a:lstStyle/>
          <a:p>
            <a:r>
              <a:rPr lang="en-US" dirty="0" smtClean="0"/>
              <a:t>Common PowerPoint Mistakes</a:t>
            </a:r>
          </a:p>
          <a:p>
            <a:r>
              <a:rPr lang="en-US" dirty="0" smtClean="0"/>
              <a:t>Useable Data vs. Total Number of Slides</a:t>
            </a:r>
          </a:p>
          <a:p>
            <a:r>
              <a:rPr lang="en-US" dirty="0" smtClean="0"/>
              <a:t>Effectiveness vs. Data</a:t>
            </a:r>
          </a:p>
          <a:p>
            <a:r>
              <a:rPr lang="en-US" dirty="0" smtClean="0"/>
              <a:t>Animation vs. Effectiveness</a:t>
            </a:r>
          </a:p>
          <a:p>
            <a:r>
              <a:rPr lang="en-US" dirty="0" smtClean="0"/>
              <a:t>Font Analysis</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pPr marL="685800" lvl="0" indent="-228600">
              <a:buNone/>
            </a:pPr>
            <a:r>
              <a:rPr lang="en-US" sz="2400" dirty="0" smtClean="0">
                <a:solidFill>
                  <a:srgbClr val="000000"/>
                </a:solidFill>
              </a:rPr>
              <a:t>Microsoft, Inc. (n.d.). </a:t>
            </a:r>
            <a:r>
              <a:rPr lang="en-US" sz="2400" i="1" dirty="0" smtClean="0">
                <a:solidFill>
                  <a:srgbClr val="000000"/>
                </a:solidFill>
              </a:rPr>
              <a:t>Clip art.</a:t>
            </a:r>
            <a:r>
              <a:rPr lang="en-US" sz="2400" dirty="0" smtClean="0">
                <a:solidFill>
                  <a:srgbClr val="000000"/>
                </a:solidFill>
              </a:rPr>
              <a:t> Retrieved from http://office.microsoft.com/en-us/clipart/default.aspx</a:t>
            </a:r>
          </a:p>
          <a:p>
            <a:pPr marL="685800" lvl="0" indent="-228600">
              <a:buNone/>
            </a:pPr>
            <a:endParaRPr lang="en-US" sz="2400" dirty="0" smtClean="0">
              <a:solidFill>
                <a:srgbClr val="000000"/>
              </a:solidFill>
            </a:endParaRPr>
          </a:p>
          <a:p>
            <a:pPr marL="685800" lvl="0" indent="-228600">
              <a:buNone/>
            </a:pPr>
            <a:r>
              <a:rPr lang="en-US" sz="2400" dirty="0" smtClean="0">
                <a:solidFill>
                  <a:srgbClr val="000000"/>
                </a:solidFill>
              </a:rPr>
              <a:t>French, D. (</a:t>
            </a:r>
            <a:r>
              <a:rPr lang="en-US" sz="2400" dirty="0" err="1" smtClean="0">
                <a:solidFill>
                  <a:srgbClr val="000000"/>
                </a:solidFill>
              </a:rPr>
              <a:t>n.d</a:t>
            </a:r>
            <a:r>
              <a:rPr lang="en-US" sz="2400" dirty="0" smtClean="0">
                <a:solidFill>
                  <a:srgbClr val="000000"/>
                </a:solidFill>
              </a:rPr>
              <a:t>.) </a:t>
            </a:r>
            <a:r>
              <a:rPr lang="en-US" sz="2400" i="1" dirty="0" smtClean="0">
                <a:solidFill>
                  <a:srgbClr val="000000"/>
                </a:solidFill>
              </a:rPr>
              <a:t>Most common PowerPoint mistakes. </a:t>
            </a:r>
            <a:endParaRPr lang="en-US" sz="2400" dirty="0" smtClean="0">
              <a:solidFill>
                <a:srgbClr val="000000"/>
              </a:solidFill>
            </a:endParaRPr>
          </a:p>
          <a:p>
            <a:pPr marL="685800" indent="-228600">
              <a:buNone/>
            </a:pPr>
            <a:endParaRPr lang="en-US" sz="2400"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Most Common PowerPoint Mistakes</a:t>
            </a:r>
            <a:endParaRPr lang="en-US" dirty="0"/>
          </a:p>
        </p:txBody>
      </p:sp>
      <p:sp>
        <p:nvSpPr>
          <p:cNvPr id="3" name="Content Placeholder 2"/>
          <p:cNvSpPr>
            <a:spLocks noGrp="1"/>
          </p:cNvSpPr>
          <p:nvPr>
            <p:ph idx="1"/>
          </p:nvPr>
        </p:nvSpPr>
        <p:spPr/>
        <p:txBody>
          <a:bodyPr/>
          <a:lstStyle/>
          <a:p>
            <a:r>
              <a:rPr lang="en-US" dirty="0" smtClean="0"/>
              <a:t>Common PowerPoint Mistakes</a:t>
            </a:r>
          </a:p>
          <a:p>
            <a:r>
              <a:rPr lang="en-US" dirty="0" smtClean="0"/>
              <a:t>Useable Data vs. Total Number of Slides</a:t>
            </a:r>
          </a:p>
          <a:p>
            <a:r>
              <a:rPr lang="en-US" dirty="0" smtClean="0"/>
              <a:t>Effectiveness vs. Data</a:t>
            </a:r>
          </a:p>
          <a:p>
            <a:r>
              <a:rPr lang="en-US" dirty="0" smtClean="0"/>
              <a:t>Font Analysis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PowerPoint Mistakes</a:t>
            </a:r>
            <a:endParaRPr lang="en-US" dirty="0"/>
          </a:p>
        </p:txBody>
      </p:sp>
      <p:sp>
        <p:nvSpPr>
          <p:cNvPr id="3" name="Content Placeholder 2"/>
          <p:cNvSpPr>
            <a:spLocks noGrp="1"/>
          </p:cNvSpPr>
          <p:nvPr>
            <p:ph idx="1"/>
          </p:nvPr>
        </p:nvSpPr>
        <p:spPr>
          <a:xfrm>
            <a:off x="533400" y="1066800"/>
            <a:ext cx="8077200" cy="5059363"/>
          </a:xfrm>
        </p:spPr>
        <p:txBody>
          <a:bodyPr>
            <a:noAutofit/>
          </a:bodyPr>
          <a:lstStyle/>
          <a:p>
            <a:pPr>
              <a:buNone/>
            </a:pPr>
            <a:r>
              <a:rPr lang="en-US" sz="4000" dirty="0" smtClean="0"/>
              <a:t> 	People tend to put every word they are going to say onto their PowerPoint slides. Although this eliminates the need to memorize your talk, ultimately this makes your slides overcrowded, wordy, and boring. You will lose your audience before you even reach the bottom of your first slide.</a:t>
            </a:r>
            <a:endParaRPr lang="en-US" sz="4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PowerPoint Mistakes</a:t>
            </a:r>
            <a:endParaRPr lang="en-US" dirty="0"/>
          </a:p>
        </p:txBody>
      </p:sp>
      <p:sp>
        <p:nvSpPr>
          <p:cNvPr id="3" name="Content Placeholder 2"/>
          <p:cNvSpPr>
            <a:spLocks noGrp="1"/>
          </p:cNvSpPr>
          <p:nvPr>
            <p:ph idx="1"/>
          </p:nvPr>
        </p:nvSpPr>
        <p:spPr>
          <a:xfrm>
            <a:off x="457200" y="1600200"/>
            <a:ext cx="8229600" cy="5029200"/>
          </a:xfr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ormAutofit fontScale="77500" lnSpcReduction="20000"/>
          </a:bodyPr>
          <a:lstStyle/>
          <a:p>
            <a:pPr algn="ctr">
              <a:buNone/>
            </a:pPr>
            <a:r>
              <a:rPr lang="en-US" sz="5700" b="1" dirty="0" smtClean="0"/>
              <a:t>EYE TEST</a:t>
            </a:r>
          </a:p>
          <a:p>
            <a:pPr algn="ctr">
              <a:buNone/>
            </a:pPr>
            <a:endParaRPr lang="en-US" sz="4400" dirty="0"/>
          </a:p>
          <a:p>
            <a:pPr algn="ctr">
              <a:buNone/>
            </a:pPr>
            <a:r>
              <a:rPr lang="en-US" sz="4400" dirty="0" smtClean="0"/>
              <a:t>We recognize the need to keep text large.</a:t>
            </a:r>
          </a:p>
          <a:p>
            <a:pPr algn="ctr">
              <a:buNone/>
            </a:pPr>
            <a:endParaRPr lang="en-US" sz="4400" dirty="0" smtClean="0"/>
          </a:p>
          <a:p>
            <a:pPr algn="ctr">
              <a:buNone/>
            </a:pPr>
            <a:r>
              <a:rPr lang="en-US" sz="4000" dirty="0" smtClean="0"/>
              <a:t>As the text progresses down the page,</a:t>
            </a:r>
          </a:p>
          <a:p>
            <a:pPr algn="ctr">
              <a:buNone/>
            </a:pPr>
            <a:endParaRPr lang="en-US" sz="4000" dirty="0" smtClean="0"/>
          </a:p>
          <a:p>
            <a:pPr algn="ctr">
              <a:buNone/>
            </a:pPr>
            <a:r>
              <a:rPr lang="en-US" dirty="0" smtClean="0"/>
              <a:t>We have a desire, false sense, and belief</a:t>
            </a:r>
          </a:p>
          <a:p>
            <a:pPr algn="ctr">
              <a:buNone/>
            </a:pPr>
            <a:endParaRPr lang="en-US" dirty="0" smtClean="0"/>
          </a:p>
          <a:p>
            <a:pPr algn="ctr">
              <a:buNone/>
            </a:pPr>
            <a:r>
              <a:rPr lang="en-US" sz="2400" dirty="0" smtClean="0"/>
              <a:t>That it is best to keep all text together on one slide within the presentation.</a:t>
            </a:r>
          </a:p>
          <a:p>
            <a:pPr algn="ctr">
              <a:buNone/>
            </a:pPr>
            <a:endParaRPr lang="en-US" sz="2400" dirty="0" smtClean="0"/>
          </a:p>
          <a:p>
            <a:pPr algn="ctr">
              <a:buNone/>
            </a:pPr>
            <a:r>
              <a:rPr lang="en-US" sz="1600" dirty="0" smtClean="0"/>
              <a:t>Eventually, only the people in the first row can even see and read the text on the slide. </a:t>
            </a:r>
          </a:p>
          <a:p>
            <a:pPr algn="ctr">
              <a:buNone/>
            </a:pPr>
            <a:endParaRPr lang="en-US" sz="24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PowerPoint Mistakes</a:t>
            </a:r>
            <a:endParaRPr lang="en-US" dirty="0"/>
          </a:p>
        </p:txBody>
      </p:sp>
      <p:sp>
        <p:nvSpPr>
          <p:cNvPr id="3" name="Content Placeholder 2"/>
          <p:cNvSpPr>
            <a:spLocks noGrp="1"/>
          </p:cNvSpPr>
          <p:nvPr>
            <p:ph idx="1"/>
          </p:nvPr>
        </p:nvSpPr>
        <p:spPr>
          <a:xfrm>
            <a:off x="457200" y="1981200"/>
            <a:ext cx="8229600" cy="4144963"/>
          </a:xfrm>
        </p:spPr>
        <p:txBody>
          <a:bodyPr>
            <a:normAutofit/>
          </a:bodyPr>
          <a:lstStyle/>
          <a:p>
            <a:pPr>
              <a:buNone/>
            </a:pPr>
            <a:r>
              <a:rPr lang="en-US" dirty="0" smtClean="0"/>
              <a:t>Many </a:t>
            </a:r>
            <a:r>
              <a:rPr lang="en-US" dirty="0" err="1" smtClean="0"/>
              <a:t>peple</a:t>
            </a:r>
            <a:r>
              <a:rPr lang="en-US" dirty="0" smtClean="0"/>
              <a:t> do not run </a:t>
            </a:r>
            <a:r>
              <a:rPr lang="en-US" dirty="0" err="1" smtClean="0"/>
              <a:t>spel</a:t>
            </a:r>
            <a:r>
              <a:rPr lang="en-US" dirty="0" smtClean="0"/>
              <a:t> cheek before </a:t>
            </a:r>
            <a:r>
              <a:rPr lang="en-US" dirty="0" err="1" smtClean="0"/>
              <a:t>ther</a:t>
            </a:r>
            <a:r>
              <a:rPr lang="en-US" dirty="0" smtClean="0"/>
              <a:t> presentation – BIG MISTAK!!!   </a:t>
            </a:r>
            <a:r>
              <a:rPr lang="en-US" dirty="0" err="1" smtClean="0"/>
              <a:t>Nothen</a:t>
            </a:r>
            <a:r>
              <a:rPr lang="en-US" dirty="0" smtClean="0"/>
              <a:t> makes you </a:t>
            </a:r>
            <a:r>
              <a:rPr lang="en-US" dirty="0" err="1" smtClean="0"/>
              <a:t>lok</a:t>
            </a:r>
            <a:r>
              <a:rPr lang="en-US" dirty="0" smtClean="0"/>
              <a:t> les </a:t>
            </a:r>
            <a:r>
              <a:rPr lang="en-US" dirty="0" err="1" smtClean="0"/>
              <a:t>perpared</a:t>
            </a:r>
            <a:r>
              <a:rPr lang="en-US" dirty="0" smtClean="0"/>
              <a:t> than </a:t>
            </a:r>
            <a:r>
              <a:rPr lang="en-US" dirty="0" err="1" smtClean="0"/>
              <a:t>spelin</a:t>
            </a:r>
            <a:r>
              <a:rPr lang="en-US" dirty="0" smtClean="0"/>
              <a:t> </a:t>
            </a:r>
            <a:r>
              <a:rPr lang="en-US" dirty="0" err="1" smtClean="0"/>
              <a:t>erors</a:t>
            </a:r>
            <a:r>
              <a:rPr lang="en-US" dirty="0" smtClean="0"/>
              <a: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PowerPoint Mistakes</a:t>
            </a:r>
            <a:endParaRPr lang="en-US" dirty="0"/>
          </a:p>
        </p:txBody>
      </p:sp>
      <p:sp>
        <p:nvSpPr>
          <p:cNvPr id="3" name="Content Placeholder 2"/>
          <p:cNvSpPr>
            <a:spLocks noGrp="1"/>
          </p:cNvSpPr>
          <p:nvPr>
            <p:ph sz="half" idx="1"/>
          </p:nvPr>
        </p:nvSpPr>
        <p:spPr>
          <a:xfrm>
            <a:off x="457200" y="1524000"/>
            <a:ext cx="2209800" cy="4525963"/>
          </a:xfrm>
        </p:spPr>
        <p:txBody>
          <a:bodyPr>
            <a:noAutofit/>
          </a:bodyPr>
          <a:lstStyle/>
          <a:p>
            <a:pPr>
              <a:buBlip>
                <a:blip r:embed="rId2"/>
              </a:buBlip>
            </a:pPr>
            <a:r>
              <a:rPr lang="en-US" sz="2400" dirty="0" smtClean="0"/>
              <a:t>4) Avoid</a:t>
            </a:r>
          </a:p>
          <a:p>
            <a:pPr>
              <a:buBlip>
                <a:blip r:embed="rId2"/>
              </a:buBlip>
            </a:pPr>
            <a:r>
              <a:rPr lang="en-US" sz="2400" dirty="0" smtClean="0"/>
              <a:t>Excessive</a:t>
            </a:r>
          </a:p>
          <a:p>
            <a:pPr>
              <a:buBlip>
                <a:blip r:embed="rId2"/>
              </a:buBlip>
            </a:pPr>
            <a:r>
              <a:rPr lang="en-US" sz="2400" dirty="0" smtClean="0"/>
              <a:t>Bullet-Pointing.</a:t>
            </a:r>
          </a:p>
          <a:p>
            <a:pPr>
              <a:buBlip>
                <a:blip r:embed="rId2"/>
              </a:buBlip>
            </a:pPr>
            <a:r>
              <a:rPr lang="en-US" sz="2400" dirty="0" smtClean="0"/>
              <a:t> Only</a:t>
            </a:r>
          </a:p>
          <a:p>
            <a:pPr>
              <a:buBlip>
                <a:blip r:embed="rId2"/>
              </a:buBlip>
            </a:pPr>
            <a:r>
              <a:rPr lang="en-US" sz="2400" dirty="0" smtClean="0"/>
              <a:t>Bullet</a:t>
            </a:r>
          </a:p>
          <a:p>
            <a:pPr>
              <a:buBlip>
                <a:blip r:embed="rId2"/>
              </a:buBlip>
            </a:pPr>
            <a:r>
              <a:rPr lang="en-US" sz="2400" dirty="0" smtClean="0"/>
              <a:t>Key</a:t>
            </a:r>
          </a:p>
          <a:p>
            <a:pPr>
              <a:buBlip>
                <a:blip r:embed="rId2"/>
              </a:buBlip>
            </a:pPr>
            <a:r>
              <a:rPr lang="en-US" sz="2400" dirty="0" smtClean="0"/>
              <a:t>Points.</a:t>
            </a:r>
          </a:p>
          <a:p>
            <a:pPr>
              <a:buBlip>
                <a:blip r:embed="rId2"/>
              </a:buBlip>
            </a:pPr>
            <a:r>
              <a:rPr lang="en-US" sz="2400" dirty="0" smtClean="0"/>
              <a:t>Too</a:t>
            </a:r>
          </a:p>
          <a:p>
            <a:pPr>
              <a:buBlip>
                <a:blip r:embed="rId2"/>
              </a:buBlip>
            </a:pPr>
            <a:r>
              <a:rPr lang="en-US" sz="2400" dirty="0" smtClean="0"/>
              <a:t>Many</a:t>
            </a:r>
          </a:p>
        </p:txBody>
      </p:sp>
      <p:sp>
        <p:nvSpPr>
          <p:cNvPr id="4" name="Content Placeholder 3"/>
          <p:cNvSpPr>
            <a:spLocks noGrp="1"/>
          </p:cNvSpPr>
          <p:nvPr>
            <p:ph sz="half" idx="2"/>
          </p:nvPr>
        </p:nvSpPr>
        <p:spPr>
          <a:xfrm>
            <a:off x="6172200" y="1524000"/>
            <a:ext cx="2590800" cy="4525963"/>
          </a:xfrm>
        </p:spPr>
        <p:txBody>
          <a:bodyPr>
            <a:noAutofit/>
          </a:bodyPr>
          <a:lstStyle/>
          <a:p>
            <a:pPr>
              <a:buBlip>
                <a:blip r:embed="rId2"/>
              </a:buBlip>
            </a:pPr>
            <a:r>
              <a:rPr lang="en-US" sz="2400" dirty="0" smtClean="0"/>
              <a:t>The</a:t>
            </a:r>
          </a:p>
          <a:p>
            <a:pPr>
              <a:buBlip>
                <a:blip r:embed="rId2"/>
              </a:buBlip>
            </a:pPr>
            <a:r>
              <a:rPr lang="en-US" sz="2400" dirty="0" smtClean="0"/>
              <a:t>Term</a:t>
            </a:r>
          </a:p>
          <a:p>
            <a:pPr>
              <a:buBlip>
                <a:blip r:embed="rId2"/>
              </a:buBlip>
            </a:pPr>
            <a:r>
              <a:rPr lang="en-US" sz="2400" dirty="0" smtClean="0"/>
              <a:t>“Bullet-Point”</a:t>
            </a:r>
          </a:p>
          <a:p>
            <a:pPr>
              <a:buBlip>
                <a:blip r:embed="rId2"/>
              </a:buBlip>
            </a:pPr>
            <a:r>
              <a:rPr lang="en-US" sz="2400" dirty="0" smtClean="0"/>
              <a:t>Comes</a:t>
            </a:r>
          </a:p>
          <a:p>
            <a:pPr>
              <a:buBlip>
                <a:blip r:embed="rId2"/>
              </a:buBlip>
            </a:pPr>
            <a:r>
              <a:rPr lang="en-US" sz="2400" dirty="0" smtClean="0"/>
              <a:t>From</a:t>
            </a:r>
          </a:p>
          <a:p>
            <a:pPr>
              <a:buBlip>
                <a:blip r:embed="rId2"/>
              </a:buBlip>
            </a:pPr>
            <a:r>
              <a:rPr lang="en-US" sz="2400" dirty="0" smtClean="0"/>
              <a:t>People</a:t>
            </a:r>
          </a:p>
          <a:p>
            <a:pPr>
              <a:buBlip>
                <a:blip r:embed="rId2"/>
              </a:buBlip>
            </a:pPr>
            <a:r>
              <a:rPr lang="en-US" sz="2400" dirty="0" smtClean="0"/>
              <a:t>Firing</a:t>
            </a:r>
          </a:p>
          <a:p>
            <a:pPr>
              <a:buBlip>
                <a:blip r:embed="rId2"/>
              </a:buBlip>
            </a:pPr>
            <a:r>
              <a:rPr lang="en-US" sz="2400" dirty="0" smtClean="0"/>
              <a:t>Guns at</a:t>
            </a:r>
          </a:p>
          <a:p>
            <a:pPr>
              <a:buBlip>
                <a:blip r:embed="rId2"/>
              </a:buBlip>
            </a:pPr>
            <a:r>
              <a:rPr lang="en-US" sz="2400" dirty="0" smtClean="0"/>
              <a:t>Annoying</a:t>
            </a:r>
          </a:p>
          <a:p>
            <a:pPr>
              <a:buBlip>
                <a:blip r:embed="rId2"/>
              </a:buBlip>
            </a:pPr>
            <a:r>
              <a:rPr lang="en-US" sz="2400" dirty="0" smtClean="0"/>
              <a:t>Presenters.</a:t>
            </a:r>
            <a:endParaRPr lang="en-US" sz="2400" dirty="0"/>
          </a:p>
        </p:txBody>
      </p:sp>
      <p:sp>
        <p:nvSpPr>
          <p:cNvPr id="6" name="Content Placeholder 2"/>
          <p:cNvSpPr txBox="1">
            <a:spLocks/>
          </p:cNvSpPr>
          <p:nvPr/>
        </p:nvSpPr>
        <p:spPr>
          <a:xfrm>
            <a:off x="3124200" y="1524000"/>
            <a:ext cx="2514600" cy="4525963"/>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Blip>
                <a:blip r:embed="rId2"/>
              </a:buBlip>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Bullet-Points</a:t>
            </a:r>
          </a:p>
          <a:p>
            <a:pPr marL="342900" marR="0" lvl="0" indent="-342900" algn="l" defTabSz="914400" rtl="0" eaLnBrk="1" fontAlgn="auto" latinLnBrk="0" hangingPunct="1">
              <a:lnSpc>
                <a:spcPct val="100000"/>
              </a:lnSpc>
              <a:spcBef>
                <a:spcPct val="20000"/>
              </a:spcBef>
              <a:spcAft>
                <a:spcPts val="0"/>
              </a:spcAft>
              <a:buClrTx/>
              <a:buSzTx/>
              <a:buBlip>
                <a:blip r:embed="rId2"/>
              </a:buBlip>
              <a:tabLst/>
              <a:defRPr/>
            </a:pPr>
            <a:r>
              <a:rPr lang="en-US" sz="2400" dirty="0" smtClean="0"/>
              <a:t>And</a:t>
            </a:r>
          </a:p>
          <a:p>
            <a:pPr marL="342900" marR="0" lvl="0" indent="-342900" algn="l" defTabSz="914400" rtl="0" eaLnBrk="1" fontAlgn="auto" latinLnBrk="0" hangingPunct="1">
              <a:lnSpc>
                <a:spcPct val="100000"/>
              </a:lnSpc>
              <a:spcBef>
                <a:spcPct val="20000"/>
              </a:spcBef>
              <a:spcAft>
                <a:spcPts val="0"/>
              </a:spcAft>
              <a:buClrTx/>
              <a:buSzTx/>
              <a:buBlip>
                <a:blip r:embed="rId2"/>
              </a:buBlip>
              <a:tabLst/>
              <a:defRPr/>
            </a:pPr>
            <a:r>
              <a:rPr lang="en-US" sz="2400" dirty="0" smtClean="0"/>
              <a:t>Your</a:t>
            </a:r>
          </a:p>
          <a:p>
            <a:pPr marL="342900" marR="0" lvl="0" indent="-342900" algn="l" defTabSz="914400" rtl="0" eaLnBrk="1" fontAlgn="auto" latinLnBrk="0" hangingPunct="1">
              <a:lnSpc>
                <a:spcPct val="100000"/>
              </a:lnSpc>
              <a:spcBef>
                <a:spcPct val="20000"/>
              </a:spcBef>
              <a:spcAft>
                <a:spcPts val="0"/>
              </a:spcAft>
              <a:buClrTx/>
              <a:buSzTx/>
              <a:buBlip>
                <a:blip r:embed="rId2"/>
              </a:buBlip>
              <a:tabLst/>
              <a:defRPr/>
            </a:pPr>
            <a:r>
              <a:rPr lang="en-US" sz="2400" dirty="0" smtClean="0"/>
              <a:t>Key</a:t>
            </a:r>
          </a:p>
          <a:p>
            <a:pPr marL="342900" marR="0" lvl="0" indent="-342900" algn="l" defTabSz="914400" rtl="0" eaLnBrk="1" fontAlgn="auto" latinLnBrk="0" hangingPunct="1">
              <a:lnSpc>
                <a:spcPct val="100000"/>
              </a:lnSpc>
              <a:spcBef>
                <a:spcPct val="20000"/>
              </a:spcBef>
              <a:spcAft>
                <a:spcPts val="0"/>
              </a:spcAft>
              <a:buClrTx/>
              <a:buSzTx/>
              <a:buBlip>
                <a:blip r:embed="rId2"/>
              </a:buBlip>
              <a:tabLst/>
              <a:defRPr/>
            </a:pPr>
            <a:r>
              <a:rPr lang="en-US" sz="2400" dirty="0" smtClean="0"/>
              <a:t>Messages</a:t>
            </a:r>
          </a:p>
          <a:p>
            <a:pPr marL="342900" marR="0" lvl="0" indent="-342900" algn="l" defTabSz="914400" rtl="0" eaLnBrk="1" fontAlgn="auto" latinLnBrk="0" hangingPunct="1">
              <a:lnSpc>
                <a:spcPct val="100000"/>
              </a:lnSpc>
              <a:spcBef>
                <a:spcPct val="20000"/>
              </a:spcBef>
              <a:spcAft>
                <a:spcPts val="0"/>
              </a:spcAft>
              <a:buClrTx/>
              <a:buSzTx/>
              <a:buBlip>
                <a:blip r:embed="rId2"/>
              </a:buBlip>
              <a:tabLst/>
              <a:defRPr/>
            </a:pPr>
            <a:r>
              <a:rPr lang="en-US" sz="2400" dirty="0" smtClean="0"/>
              <a:t>Will</a:t>
            </a:r>
          </a:p>
          <a:p>
            <a:pPr marL="342900" marR="0" lvl="0" indent="-342900" algn="l" defTabSz="914400" rtl="0" eaLnBrk="1" fontAlgn="auto" latinLnBrk="0" hangingPunct="1">
              <a:lnSpc>
                <a:spcPct val="100000"/>
              </a:lnSpc>
              <a:spcBef>
                <a:spcPct val="20000"/>
              </a:spcBef>
              <a:spcAft>
                <a:spcPts val="0"/>
              </a:spcAft>
              <a:buClrTx/>
              <a:buSzTx/>
              <a:buBlip>
                <a:blip r:embed="rId2"/>
              </a:buBlip>
              <a:tabLst/>
              <a:defRPr/>
            </a:pPr>
            <a:r>
              <a:rPr lang="en-US" sz="2400" dirty="0" smtClean="0"/>
              <a:t>NOT</a:t>
            </a:r>
          </a:p>
          <a:p>
            <a:pPr marL="342900" marR="0" lvl="0" indent="-342900" algn="l" defTabSz="914400" rtl="0" eaLnBrk="1" fontAlgn="auto" latinLnBrk="0" hangingPunct="1">
              <a:lnSpc>
                <a:spcPct val="100000"/>
              </a:lnSpc>
              <a:spcBef>
                <a:spcPct val="20000"/>
              </a:spcBef>
              <a:spcAft>
                <a:spcPts val="0"/>
              </a:spcAft>
              <a:buClrTx/>
              <a:buSzTx/>
              <a:buBlip>
                <a:blip r:embed="rId2"/>
              </a:buBlip>
              <a:tabLst/>
              <a:defRPr/>
            </a:pPr>
            <a:r>
              <a:rPr lang="en-US" sz="2400" dirty="0" smtClean="0"/>
              <a:t>Stand</a:t>
            </a:r>
          </a:p>
          <a:p>
            <a:pPr marL="342900" marR="0" lvl="0" indent="-342900" algn="l" defTabSz="914400" rtl="0" eaLnBrk="1" fontAlgn="auto" latinLnBrk="0" hangingPunct="1">
              <a:lnSpc>
                <a:spcPct val="100000"/>
              </a:lnSpc>
              <a:spcBef>
                <a:spcPct val="20000"/>
              </a:spcBef>
              <a:spcAft>
                <a:spcPts val="0"/>
              </a:spcAft>
              <a:buClrTx/>
              <a:buSzTx/>
              <a:buBlip>
                <a:blip r:embed="rId2"/>
              </a:buBlip>
              <a:tabLst/>
              <a:defRPr/>
            </a:pPr>
            <a:r>
              <a:rPr lang="en-US" sz="2400" dirty="0" smtClean="0"/>
              <a:t>Out.</a:t>
            </a:r>
          </a:p>
          <a:p>
            <a:pPr marL="342900" marR="0" lvl="0" indent="-342900" algn="l" defTabSz="914400" rtl="0" eaLnBrk="1" fontAlgn="auto" latinLnBrk="0" hangingPunct="1">
              <a:lnSpc>
                <a:spcPct val="100000"/>
              </a:lnSpc>
              <a:spcBef>
                <a:spcPct val="20000"/>
              </a:spcBef>
              <a:spcAft>
                <a:spcPts val="0"/>
              </a:spcAft>
              <a:buClrTx/>
              <a:buSzTx/>
              <a:buBlip>
                <a:blip r:embed="rId2"/>
              </a:buBlip>
              <a:tabLst/>
              <a:defRPr/>
            </a:pPr>
            <a:r>
              <a:rPr lang="en-US" sz="2400" dirty="0" smtClean="0"/>
              <a:t>In fact,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dirty="0" smtClean="0"/>
              <a:t>Common PowerPoint Mistakes</a:t>
            </a:r>
            <a:endParaRPr lang="en-US" dirty="0"/>
          </a:p>
        </p:txBody>
      </p:sp>
      <p:sp>
        <p:nvSpPr>
          <p:cNvPr id="5" name="Content Placeholder 4"/>
          <p:cNvSpPr>
            <a:spLocks noGrp="1"/>
          </p:cNvSpPr>
          <p:nvPr>
            <p:ph idx="1"/>
          </p:nvPr>
        </p:nvSpPr>
        <p:spPr/>
        <p:txBody>
          <a:bodyPr>
            <a:normAutofit fontScale="92500"/>
          </a:bodyPr>
          <a:lstStyle/>
          <a:p>
            <a:r>
              <a:rPr lang="en-US" b="1" dirty="0" smtClean="0">
                <a:solidFill>
                  <a:schemeClr val="bg2">
                    <a:lumMod val="75000"/>
                  </a:schemeClr>
                </a:solidFill>
              </a:rPr>
              <a:t>Bad Color Schemes</a:t>
            </a:r>
          </a:p>
          <a:p>
            <a:pPr>
              <a:buNone/>
            </a:pPr>
            <a:r>
              <a:rPr lang="en-US" b="1" dirty="0" smtClean="0">
                <a:solidFill>
                  <a:srgbClr val="FFC000"/>
                </a:solidFill>
              </a:rPr>
              <a:t>Clashing background and font colors can </a:t>
            </a:r>
            <a:r>
              <a:rPr lang="en-US" b="1" dirty="0">
                <a:solidFill>
                  <a:srgbClr val="FFC000"/>
                </a:solidFill>
              </a:rPr>
              <a:t>lead </a:t>
            </a:r>
            <a:r>
              <a:rPr lang="en-US" b="1" dirty="0" smtClean="0">
                <a:solidFill>
                  <a:srgbClr val="FFC000"/>
                </a:solidFill>
              </a:rPr>
              <a:t>to:</a:t>
            </a:r>
          </a:p>
          <a:p>
            <a:pPr lvl="1"/>
            <a:r>
              <a:rPr lang="en-US" sz="3600" b="1" dirty="0" smtClean="0">
                <a:solidFill>
                  <a:schemeClr val="accent5">
                    <a:lumMod val="40000"/>
                    <a:lumOff val="60000"/>
                  </a:schemeClr>
                </a:solidFill>
              </a:rPr>
              <a:t>Distraction</a:t>
            </a:r>
          </a:p>
          <a:p>
            <a:pPr lvl="1"/>
            <a:r>
              <a:rPr lang="en-US" sz="3600" b="1" dirty="0" smtClean="0">
                <a:solidFill>
                  <a:schemeClr val="accent3">
                    <a:lumMod val="75000"/>
                  </a:schemeClr>
                </a:solidFill>
              </a:rPr>
              <a:t>Confusion</a:t>
            </a:r>
          </a:p>
          <a:p>
            <a:pPr lvl="1"/>
            <a:r>
              <a:rPr lang="en-US" sz="3600" b="1" dirty="0" smtClean="0">
                <a:solidFill>
                  <a:srgbClr val="99FF33"/>
                </a:solidFill>
              </a:rPr>
              <a:t>Headaches</a:t>
            </a:r>
          </a:p>
          <a:p>
            <a:pPr lvl="1"/>
            <a:r>
              <a:rPr lang="en-US" sz="3600" b="1" dirty="0" smtClean="0">
                <a:solidFill>
                  <a:srgbClr val="00FFFF"/>
                </a:solidFill>
              </a:rPr>
              <a:t>Nausea</a:t>
            </a:r>
          </a:p>
          <a:p>
            <a:pPr lvl="1"/>
            <a:r>
              <a:rPr lang="en-US" sz="3600" b="1" dirty="0" smtClean="0">
                <a:solidFill>
                  <a:srgbClr val="FF8989"/>
                </a:solidFill>
              </a:rPr>
              <a:t>Vomiting</a:t>
            </a:r>
          </a:p>
          <a:p>
            <a:pPr lvl="1"/>
            <a:r>
              <a:rPr lang="en-US" sz="3600" b="1" dirty="0" smtClean="0">
                <a:solidFill>
                  <a:srgbClr val="FF9900"/>
                </a:solidFill>
              </a:rPr>
              <a:t>Loss of Bladder Control</a:t>
            </a:r>
            <a:endParaRPr lang="en-US" sz="3600" b="1" dirty="0">
              <a:solidFill>
                <a:srgbClr val="FF9900"/>
              </a:solidFill>
            </a:endParaRPr>
          </a:p>
        </p:txBody>
      </p:sp>
      <p:sp>
        <p:nvSpPr>
          <p:cNvPr id="6" name="Rectangle 5"/>
          <p:cNvSpPr/>
          <p:nvPr/>
        </p:nvSpPr>
        <p:spPr>
          <a:xfrm>
            <a:off x="152400" y="152400"/>
            <a:ext cx="8839200" cy="6553200"/>
          </a:xfrm>
          <a:prstGeom prst="rect">
            <a:avLst/>
          </a:prstGeom>
          <a:noFill/>
          <a:ln w="5715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400"/>
                                  </p:stCondLst>
                                  <p:childTnLst>
                                    <p:set>
                                      <p:cBhvr>
                                        <p:cTn id="9" dur="1" fill="hold">
                                          <p:stCondLst>
                                            <p:cond delay="0"/>
                                          </p:stCondLst>
                                        </p:cTn>
                                        <p:tgtEl>
                                          <p:spTgt spid="5">
                                            <p:txEl>
                                              <p:pRg st="1" end="1"/>
                                            </p:txEl>
                                          </p:spTgt>
                                        </p:tgtEl>
                                        <p:attrNameLst>
                                          <p:attrName>style.visibility</p:attrName>
                                        </p:attrNameLst>
                                      </p:cBhvr>
                                      <p:to>
                                        <p:strVal val="visible"/>
                                      </p:to>
                                    </p:set>
                                  </p:childTnLst>
                                </p:cTn>
                              </p:par>
                            </p:childTnLst>
                          </p:cTn>
                        </p:par>
                        <p:par>
                          <p:cTn id="10" fill="hold">
                            <p:stCondLst>
                              <p:cond delay="400"/>
                            </p:stCondLst>
                            <p:childTnLst>
                              <p:par>
                                <p:cTn id="11" presetID="1" presetClass="entr" presetSubtype="0" fill="hold" grpId="0" nodeType="afterEffect">
                                  <p:stCondLst>
                                    <p:cond delay="40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par>
                          <p:cTn id="13" fill="hold">
                            <p:stCondLst>
                              <p:cond delay="800"/>
                            </p:stCondLst>
                            <p:childTnLst>
                              <p:par>
                                <p:cTn id="14" presetID="1" presetClass="entr" presetSubtype="0" fill="hold" grpId="0" nodeType="afterEffect">
                                  <p:stCondLst>
                                    <p:cond delay="400"/>
                                  </p:stCondLst>
                                  <p:childTnLst>
                                    <p:set>
                                      <p:cBhvr>
                                        <p:cTn id="15" dur="1" fill="hold">
                                          <p:stCondLst>
                                            <p:cond delay="0"/>
                                          </p:stCondLst>
                                        </p:cTn>
                                        <p:tgtEl>
                                          <p:spTgt spid="5">
                                            <p:txEl>
                                              <p:pRg st="3" end="3"/>
                                            </p:txEl>
                                          </p:spTgt>
                                        </p:tgtEl>
                                        <p:attrNameLst>
                                          <p:attrName>style.visibility</p:attrName>
                                        </p:attrNameLst>
                                      </p:cBhvr>
                                      <p:to>
                                        <p:strVal val="visible"/>
                                      </p:to>
                                    </p:set>
                                  </p:childTnLst>
                                </p:cTn>
                              </p:par>
                            </p:childTnLst>
                          </p:cTn>
                        </p:par>
                        <p:par>
                          <p:cTn id="16" fill="hold">
                            <p:stCondLst>
                              <p:cond delay="1200"/>
                            </p:stCondLst>
                            <p:childTnLst>
                              <p:par>
                                <p:cTn id="17" presetID="1" presetClass="entr" presetSubtype="0" fill="hold" grpId="0" nodeType="afterEffect">
                                  <p:stCondLst>
                                    <p:cond delay="40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par>
                          <p:cTn id="19" fill="hold">
                            <p:stCondLst>
                              <p:cond delay="1600"/>
                            </p:stCondLst>
                            <p:childTnLst>
                              <p:par>
                                <p:cTn id="20" presetID="1" presetClass="entr" presetSubtype="0" fill="hold" grpId="0" nodeType="afterEffect">
                                  <p:stCondLst>
                                    <p:cond delay="400"/>
                                  </p:stCondLst>
                                  <p:childTnLst>
                                    <p:set>
                                      <p:cBhvr>
                                        <p:cTn id="21" dur="1" fill="hold">
                                          <p:stCondLst>
                                            <p:cond delay="0"/>
                                          </p:stCondLst>
                                        </p:cTn>
                                        <p:tgtEl>
                                          <p:spTgt spid="5">
                                            <p:txEl>
                                              <p:pRg st="5" end="5"/>
                                            </p:txEl>
                                          </p:spTgt>
                                        </p:tgtEl>
                                        <p:attrNameLst>
                                          <p:attrName>style.visibility</p:attrName>
                                        </p:attrNameLst>
                                      </p:cBhvr>
                                      <p:to>
                                        <p:strVal val="visible"/>
                                      </p:to>
                                    </p:set>
                                  </p:childTnLst>
                                </p:cTn>
                              </p:par>
                            </p:childTnLst>
                          </p:cTn>
                        </p:par>
                        <p:par>
                          <p:cTn id="22" fill="hold">
                            <p:stCondLst>
                              <p:cond delay="2000"/>
                            </p:stCondLst>
                            <p:childTnLst>
                              <p:par>
                                <p:cTn id="23" presetID="1" presetClass="entr" presetSubtype="0" fill="hold" grpId="0" nodeType="afterEffect">
                                  <p:stCondLst>
                                    <p:cond delay="70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par>
                          <p:cTn id="25" fill="hold">
                            <p:stCondLst>
                              <p:cond delay="2700"/>
                            </p:stCondLst>
                            <p:childTnLst>
                              <p:par>
                                <p:cTn id="26" presetID="1" presetClass="entr" presetSubtype="0" fill="hold" grpId="0" nodeType="afterEffect">
                                  <p:stCondLst>
                                    <p:cond delay="500"/>
                                  </p:stCondLst>
                                  <p:childTnLst>
                                    <p:set>
                                      <p:cBhvr>
                                        <p:cTn id="27"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PowerPoint Mistakes</a:t>
            </a:r>
            <a:endParaRPr lang="en-US" dirty="0"/>
          </a:p>
        </p:txBody>
      </p:sp>
      <p:sp>
        <p:nvSpPr>
          <p:cNvPr id="3" name="Content Placeholder 2"/>
          <p:cNvSpPr>
            <a:spLocks noGrp="1"/>
          </p:cNvSpPr>
          <p:nvPr>
            <p:ph idx="1"/>
          </p:nvPr>
        </p:nvSpPr>
        <p:spPr/>
        <p:txBody>
          <a:bodyPr/>
          <a:lstStyle/>
          <a:p>
            <a:pPr>
              <a:buNone/>
            </a:pPr>
            <a:r>
              <a:rPr lang="en-US" dirty="0" smtClean="0"/>
              <a:t>	Excessive </a:t>
            </a:r>
            <a:r>
              <a:rPr lang="en-US" dirty="0" smtClean="0">
                <a:solidFill>
                  <a:schemeClr val="accent2"/>
                </a:solidFill>
              </a:rPr>
              <a:t>use</a:t>
            </a:r>
            <a:r>
              <a:rPr lang="en-US" dirty="0" smtClean="0"/>
              <a:t> </a:t>
            </a:r>
            <a:r>
              <a:rPr lang="en-US" dirty="0" smtClean="0">
                <a:solidFill>
                  <a:schemeClr val="accent1">
                    <a:lumMod val="50000"/>
                  </a:schemeClr>
                </a:solidFill>
              </a:rPr>
              <a:t>of</a:t>
            </a:r>
            <a:r>
              <a:rPr lang="en-US" dirty="0" smtClean="0"/>
              <a:t> </a:t>
            </a:r>
            <a:r>
              <a:rPr lang="en-US" dirty="0" smtClean="0">
                <a:solidFill>
                  <a:schemeClr val="accent6">
                    <a:lumMod val="50000"/>
                  </a:schemeClr>
                </a:solidFill>
              </a:rPr>
              <a:t>color</a:t>
            </a:r>
            <a:r>
              <a:rPr lang="en-US" dirty="0" smtClean="0"/>
              <a:t> </a:t>
            </a:r>
            <a:r>
              <a:rPr lang="en-US" dirty="0" smtClean="0">
                <a:solidFill>
                  <a:srgbClr val="92D050"/>
                </a:solidFill>
              </a:rPr>
              <a:t>within</a:t>
            </a:r>
            <a:r>
              <a:rPr lang="en-US" dirty="0" smtClean="0"/>
              <a:t> </a:t>
            </a:r>
            <a:r>
              <a:rPr lang="en-US" dirty="0" smtClean="0">
                <a:solidFill>
                  <a:srgbClr val="FF0066"/>
                </a:solidFill>
              </a:rPr>
              <a:t>the</a:t>
            </a:r>
            <a:r>
              <a:rPr lang="en-US" dirty="0" smtClean="0"/>
              <a:t> </a:t>
            </a:r>
            <a:r>
              <a:rPr lang="en-US" dirty="0" smtClean="0">
                <a:solidFill>
                  <a:srgbClr val="FF9900"/>
                </a:solidFill>
              </a:rPr>
              <a:t>presentation</a:t>
            </a:r>
            <a:r>
              <a:rPr lang="en-US" dirty="0" smtClean="0"/>
              <a:t> </a:t>
            </a:r>
            <a:r>
              <a:rPr lang="en-US" dirty="0" smtClean="0">
                <a:solidFill>
                  <a:srgbClr val="00CC99"/>
                </a:solidFill>
              </a:rPr>
              <a:t>slides</a:t>
            </a:r>
            <a:r>
              <a:rPr lang="en-US" dirty="0" smtClean="0"/>
              <a:t> </a:t>
            </a:r>
            <a:r>
              <a:rPr lang="en-US" dirty="0" smtClean="0">
                <a:solidFill>
                  <a:schemeClr val="accent4"/>
                </a:solidFill>
              </a:rPr>
              <a:t>tends</a:t>
            </a:r>
            <a:r>
              <a:rPr lang="en-US" dirty="0" smtClean="0"/>
              <a:t> </a:t>
            </a:r>
            <a:r>
              <a:rPr lang="en-US" dirty="0" smtClean="0">
                <a:solidFill>
                  <a:srgbClr val="FF0000"/>
                </a:solidFill>
              </a:rPr>
              <a:t>to confuse </a:t>
            </a:r>
            <a:r>
              <a:rPr lang="en-US" dirty="0" smtClean="0">
                <a:solidFill>
                  <a:schemeClr val="bg1">
                    <a:lumMod val="75000"/>
                  </a:schemeClr>
                </a:solidFill>
              </a:rPr>
              <a:t>the</a:t>
            </a:r>
            <a:r>
              <a:rPr lang="en-US" dirty="0" smtClean="0"/>
              <a:t> </a:t>
            </a:r>
            <a:r>
              <a:rPr lang="en-US" dirty="0" smtClean="0">
                <a:solidFill>
                  <a:srgbClr val="002060"/>
                </a:solidFill>
              </a:rPr>
              <a:t>audience</a:t>
            </a:r>
            <a:r>
              <a:rPr lang="en-US" dirty="0" smtClean="0"/>
              <a:t> </a:t>
            </a:r>
            <a:r>
              <a:rPr lang="en-US" dirty="0" smtClean="0">
                <a:solidFill>
                  <a:schemeClr val="accent4">
                    <a:lumMod val="50000"/>
                  </a:schemeClr>
                </a:solidFill>
              </a:rPr>
              <a:t>as they try </a:t>
            </a:r>
            <a:r>
              <a:rPr lang="en-US" dirty="0" smtClean="0">
                <a:solidFill>
                  <a:srgbClr val="990000"/>
                </a:solidFill>
              </a:rPr>
              <a:t>to</a:t>
            </a:r>
            <a:r>
              <a:rPr lang="en-US" dirty="0" smtClean="0"/>
              <a:t> </a:t>
            </a:r>
            <a:r>
              <a:rPr lang="en-US" dirty="0" smtClean="0">
                <a:solidFill>
                  <a:srgbClr val="006600"/>
                </a:solidFill>
              </a:rPr>
              <a:t>understand</a:t>
            </a:r>
            <a:r>
              <a:rPr lang="en-US" dirty="0" smtClean="0"/>
              <a:t> the:</a:t>
            </a:r>
          </a:p>
          <a:p>
            <a:pPr lvl="1"/>
            <a:r>
              <a:rPr lang="en-US" dirty="0" smtClean="0">
                <a:solidFill>
                  <a:srgbClr val="6600CC"/>
                </a:solidFill>
              </a:rPr>
              <a:t>Purpose</a:t>
            </a:r>
          </a:p>
          <a:p>
            <a:pPr lvl="1"/>
            <a:r>
              <a:rPr lang="en-US" dirty="0" smtClean="0">
                <a:solidFill>
                  <a:srgbClr val="FF7C80"/>
                </a:solidFill>
              </a:rPr>
              <a:t>Reason</a:t>
            </a:r>
          </a:p>
          <a:p>
            <a:pPr lvl="1"/>
            <a:r>
              <a:rPr lang="en-US" dirty="0" smtClean="0">
                <a:solidFill>
                  <a:srgbClr val="99FF66"/>
                </a:solidFill>
              </a:rPr>
              <a:t>Scheme</a:t>
            </a:r>
          </a:p>
          <a:p>
            <a:pPr lvl="1"/>
            <a:r>
              <a:rPr lang="en-US" dirty="0" smtClean="0">
                <a:solidFill>
                  <a:srgbClr val="FF9900"/>
                </a:solidFill>
              </a:rPr>
              <a:t>Flow</a:t>
            </a:r>
          </a:p>
          <a:p>
            <a:pPr lvl="1"/>
            <a:r>
              <a:rPr lang="en-US" dirty="0" smtClean="0">
                <a:solidFill>
                  <a:srgbClr val="FF0000"/>
                </a:solidFill>
              </a:rPr>
              <a:t>Why </a:t>
            </a:r>
            <a:r>
              <a:rPr lang="en-US" dirty="0" smtClean="0">
                <a:solidFill>
                  <a:schemeClr val="tx2"/>
                </a:solidFill>
              </a:rPr>
              <a:t>you</a:t>
            </a:r>
            <a:r>
              <a:rPr lang="en-US" dirty="0" smtClean="0">
                <a:solidFill>
                  <a:srgbClr val="FF0000"/>
                </a:solidFill>
              </a:rPr>
              <a:t> did </a:t>
            </a:r>
            <a:r>
              <a:rPr lang="en-US" dirty="0" smtClean="0">
                <a:solidFill>
                  <a:schemeClr val="accent1"/>
                </a:solidFill>
              </a:rPr>
              <a:t>this</a:t>
            </a:r>
            <a:r>
              <a:rPr lang="en-US" dirty="0" smtClean="0">
                <a:solidFill>
                  <a:srgbClr val="FF0000"/>
                </a:solidFill>
              </a:rPr>
              <a:t> to </a:t>
            </a:r>
            <a:r>
              <a:rPr lang="en-US" b="1" dirty="0" smtClean="0">
                <a:solidFill>
                  <a:srgbClr val="00B050"/>
                </a:solidFill>
              </a:rPr>
              <a:t>me</a:t>
            </a:r>
            <a:endParaRPr lang="en-US" b="1"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100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100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grpId="0" nodeType="afterEffect">
                                  <p:stCondLst>
                                    <p:cond delay="100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grpId="0" nodeType="afterEffect">
                                  <p:stCondLst>
                                    <p:cond delay="100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par>
                          <p:cTn id="19" fill="hold">
                            <p:stCondLst>
                              <p:cond delay="5000"/>
                            </p:stCondLst>
                            <p:childTnLst>
                              <p:par>
                                <p:cTn id="20" presetID="1" presetClass="entr" presetSubtype="0" fill="hold" grpId="0" nodeType="afterEffect">
                                  <p:stCondLst>
                                    <p:cond delay="100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advAuto="100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PowerPoint Mistakes</a:t>
            </a:r>
            <a:endParaRPr lang="en-US" dirty="0"/>
          </a:p>
        </p:txBody>
      </p:sp>
      <p:sp>
        <p:nvSpPr>
          <p:cNvPr id="3" name="Content Placeholder 2"/>
          <p:cNvSpPr>
            <a:spLocks noGrp="1"/>
          </p:cNvSpPr>
          <p:nvPr>
            <p:ph idx="1"/>
          </p:nvPr>
        </p:nvSpPr>
        <p:spPr/>
        <p:txBody>
          <a:bodyPr/>
          <a:lstStyle/>
          <a:p>
            <a:pPr>
              <a:buNone/>
            </a:pPr>
            <a:r>
              <a:rPr lang="en-US" dirty="0" smtClean="0"/>
              <a:t>Inappropriate use of graphics</a:t>
            </a:r>
          </a:p>
        </p:txBody>
      </p:sp>
      <p:pic>
        <p:nvPicPr>
          <p:cNvPr id="4102" name="Picture 6" descr="What’s Wrong With this Graphic on the Future of Information?"/>
          <p:cNvPicPr>
            <a:picLocks noChangeAspect="1" noChangeArrowheads="1"/>
          </p:cNvPicPr>
          <p:nvPr/>
        </p:nvPicPr>
        <p:blipFill>
          <a:blip r:embed="rId3" cstate="print"/>
          <a:srcRect/>
          <a:stretch>
            <a:fillRect/>
          </a:stretch>
        </p:blipFill>
        <p:spPr bwMode="auto">
          <a:xfrm>
            <a:off x="685800" y="2514600"/>
            <a:ext cx="7701739" cy="3886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wipe(up)">
                                      <p:cBhvr>
                                        <p:cTn id="7" dur="30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Most Common&amp;#x0D;&amp;#x0A;Presentation Mistakes&amp;quot;&quot;/&gt;&lt;property id=&quot;20307&quot; value=&quot;256&quot;/&gt;&lt;/object&gt;&lt;object type=&quot;3&quot; unique_id=&quot;10005&quot;&gt;&lt;property id=&quot;20148&quot; value=&quot;5&quot;/&gt;&lt;property id=&quot;20300&quot; value=&quot;Slide 2 - &amp;quot;Most Common PowerPoint Mistakes&amp;quot;&quot;/&gt;&lt;property id=&quot;20307&quot; value=&quot;276&quot;/&gt;&lt;/object&gt;&lt;object type=&quot;3&quot; unique_id=&quot;10006&quot;&gt;&lt;property id=&quot;20148&quot; value=&quot;5&quot;/&gt;&lt;property id=&quot;20300&quot; value=&quot;Slide 3 - &amp;quot;Common PowerPoint Mistakes&amp;quot;&quot;/&gt;&lt;property id=&quot;20307&quot; value=&quot;257&quot;/&gt;&lt;/object&gt;&lt;object type=&quot;3&quot; unique_id=&quot;10007&quot;&gt;&lt;property id=&quot;20148&quot; value=&quot;5&quot;/&gt;&lt;property id=&quot;20300&quot; value=&quot;Slide 4 - &amp;quot;Common PowerPoint Mistakes&amp;quot;&quot;/&gt;&lt;property id=&quot;20307&quot; value=&quot;259&quot;/&gt;&lt;/object&gt;&lt;object type=&quot;3&quot; unique_id=&quot;10008&quot;&gt;&lt;property id=&quot;20148&quot; value=&quot;5&quot;/&gt;&lt;property id=&quot;20300&quot; value=&quot;Slide 5 - &amp;quot;Common PowerPoint Mistakes&amp;quot;&quot;/&gt;&lt;property id=&quot;20307&quot; value=&quot;260&quot;/&gt;&lt;/object&gt;&lt;object type=&quot;3&quot; unique_id=&quot;10009&quot;&gt;&lt;property id=&quot;20148&quot; value=&quot;5&quot;/&gt;&lt;property id=&quot;20300&quot; value=&quot;Slide 6 - &amp;quot;Common PowerPoint Mistakes&amp;quot;&quot;/&gt;&lt;property id=&quot;20307&quot; value=&quot;261&quot;/&gt;&lt;/object&gt;&lt;object type=&quot;3&quot; unique_id=&quot;10010&quot;&gt;&lt;property id=&quot;20148&quot; value=&quot;5&quot;/&gt;&lt;property id=&quot;20300&quot; value=&quot;Slide 7 - &amp;quot;Common PowerPoint Mistakes&amp;quot;&quot;/&gt;&lt;property id=&quot;20307&quot; value=&quot;262&quot;/&gt;&lt;/object&gt;&lt;object type=&quot;3&quot; unique_id=&quot;10011&quot;&gt;&lt;property id=&quot;20148&quot; value=&quot;5&quot;/&gt;&lt;property id=&quot;20300&quot; value=&quot;Slide 8 - &amp;quot;Common PowerPoint Mistakes&amp;quot;&quot;/&gt;&lt;property id=&quot;20307&quot; value=&quot;270&quot;/&gt;&lt;/object&gt;&lt;object type=&quot;3&quot; unique_id=&quot;10012&quot;&gt;&lt;property id=&quot;20148&quot; value=&quot;5&quot;/&gt;&lt;property id=&quot;20300&quot; value=&quot;Slide 9 - &amp;quot;Common PowerPoint Mistakes&amp;quot;&quot;/&gt;&lt;property id=&quot;20307&quot; value=&quot;271&quot;/&gt;&lt;/object&gt;&lt;object type=&quot;3&quot; unique_id=&quot;10013&quot;&gt;&lt;property id=&quot;20148&quot; value=&quot;5&quot;/&gt;&lt;property id=&quot;20300&quot; value=&quot;Slide 10 - &amp;quot;Common PowerPoint Mistakes&amp;quot;&quot;/&gt;&lt;property id=&quot;20307&quot; value=&quot;272&quot;/&gt;&lt;/object&gt;&lt;object type=&quot;3&quot; unique_id=&quot;10014&quot;&gt;&lt;property id=&quot;20148&quot; value=&quot;5&quot;/&gt;&lt;property id=&quot;20300&quot; value=&quot;Slide 11 - &amp;quot;Common PowerPoint Mistakes&amp;quot;&quot;/&gt;&lt;property id=&quot;20307&quot; value=&quot;273&quot;/&gt;&lt;/object&gt;&lt;object type=&quot;3&quot; unique_id=&quot;10015&quot;&gt;&lt;property id=&quot;20148&quot; value=&quot;5&quot;/&gt;&lt;property id=&quot;20300&quot; value=&quot;Slide 12 - &amp;quot;Common PowerPoint Mistakes&amp;quot;&quot;/&gt;&lt;property id=&quot;20307&quot; value=&quot;274&quot;/&gt;&lt;/object&gt;&lt;object type=&quot;3&quot; unique_id=&quot;10016&quot;&gt;&lt;property id=&quot;20148&quot; value=&quot;5&quot;/&gt;&lt;property id=&quot;20300&quot; value=&quot;Slide 13 - &amp;quot;Useable Data vs. Total Number of Slides&amp;quot;&quot;/&gt;&lt;property id=&quot;20307&quot; value=&quot;263&quot;/&gt;&lt;/object&gt;&lt;object type=&quot;3&quot; unique_id=&quot;10017&quot;&gt;&lt;property id=&quot;20148&quot; value=&quot;5&quot;/&gt;&lt;property id=&quot;20300&quot; value=&quot;Slide 14 - &amp;quot;Effectiveness vs. Data&amp;quot;&quot;/&gt;&lt;property id=&quot;20307&quot; value=&quot;264&quot;/&gt;&lt;/object&gt;&lt;object type=&quot;3&quot; unique_id=&quot;10018&quot;&gt;&lt;property id=&quot;20148&quot; value=&quot;5&quot;/&gt;&lt;property id=&quot;20300&quot; value=&quot;Slide 15 - &amp;quot;Effectiveness vs. Data&amp;quot;&quot;/&gt;&lt;property id=&quot;20307&quot; value=&quot;265&quot;/&gt;&lt;/object&gt;&lt;object type=&quot;3&quot; unique_id=&quot;10019&quot;&gt;&lt;property id=&quot;20148&quot; value=&quot;5&quot;/&gt;&lt;property id=&quot;20300&quot; value=&quot;Slide 16 - &amp;quot;Font Analysis&amp;quot;&quot;/&gt;&lt;property id=&quot;20307&quot; value=&quot;267&quot;/&gt;&lt;/object&gt;&lt;object type=&quot;3&quot; unique_id=&quot;10020&quot;&gt;&lt;property id=&quot;20148&quot; value=&quot;5&quot;/&gt;&lt;property id=&quot;20300&quot; value=&quot;Slide 17 - &amp;quot;Font Analysis&amp;quot;&quot;/&gt;&lt;property id=&quot;20307&quot; value=&quot;268&quot;/&gt;&lt;/object&gt;&lt;object type=&quot;3&quot; unique_id=&quot;10021&quot;&gt;&lt;property id=&quot;20148&quot; value=&quot;5&quot;/&gt;&lt;property id=&quot;20300&quot; value=&quot;Slide 18 - &amp;quot;Most Common PowerPoint Mistakes&amp;quot;&quot;/&gt;&lt;property id=&quot;20307&quot; value=&quot;277&quot;/&gt;&lt;/object&gt;&lt;object type=&quot;3&quot; unique_id=&quot;10022&quot;&gt;&lt;property id=&quot;20148&quot; value=&quot;5&quot;/&gt;&lt;property id=&quot;20300&quot; value=&quot;Slide 19 - &amp;quot;Resources&amp;quot;&quot;/&gt;&lt;property id=&quot;20307&quot; value=&quot;275&quot;/&gt;&lt;/object&gt;&lt;/object&gt;&lt;/object&gt;&lt;/database&gt;"/>
  <p:tag name="SECTOMILLISECCONVERTED" val="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1776</TotalTime>
  <Words>486</Words>
  <Application>Microsoft Office PowerPoint</Application>
  <PresentationFormat>On-screen Show (4:3)</PresentationFormat>
  <Paragraphs>161</Paragraphs>
  <Slides>19</Slides>
  <Notes>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1_Custom Design</vt:lpstr>
      <vt:lpstr>PowerPoint Presentation</vt:lpstr>
      <vt:lpstr>Most Common PowerPoint Mistakes</vt:lpstr>
      <vt:lpstr>Common PowerPoint Mistakes</vt:lpstr>
      <vt:lpstr>Common PowerPoint Mistakes</vt:lpstr>
      <vt:lpstr>Common PowerPoint Mistakes</vt:lpstr>
      <vt:lpstr>Common PowerPoint Mistakes</vt:lpstr>
      <vt:lpstr>Common PowerPoint Mistakes</vt:lpstr>
      <vt:lpstr>Common PowerPoint Mistakes</vt:lpstr>
      <vt:lpstr>Common PowerPoint Mistakes</vt:lpstr>
      <vt:lpstr>Common PowerPoint Mistakes</vt:lpstr>
      <vt:lpstr>Common PowerPoint Mistakes</vt:lpstr>
      <vt:lpstr>Common PowerPoint Mistakes</vt:lpstr>
      <vt:lpstr>Useable Data vs. Total Number of Slides</vt:lpstr>
      <vt:lpstr>Effectiveness vs. Data</vt:lpstr>
      <vt:lpstr>Effectiveness vs. Data</vt:lpstr>
      <vt:lpstr>Font Analysis</vt:lpstr>
      <vt:lpstr>Font Analysis</vt:lpstr>
      <vt:lpstr>Most Common PowerPoint Mistakes</vt:lpstr>
      <vt:lpstr>Resources</vt:lpstr>
    </vt:vector>
  </TitlesOfParts>
  <Manager>Jason Rausch</Manager>
  <Company>Project Lead The Way,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Problems with PowerPoint</dc:title>
  <dc:subject>Engineering Design and Development</dc:subject>
  <dc:creator>EDD Revision Team</dc:creator>
  <cp:keywords>Beta Resources</cp:keywords>
  <cp:lastModifiedBy>Kristen Champion-Terrell</cp:lastModifiedBy>
  <cp:revision>77</cp:revision>
  <dcterms:created xsi:type="dcterms:W3CDTF">2009-06-03T23:10:06Z</dcterms:created>
  <dcterms:modified xsi:type="dcterms:W3CDTF">2014-02-24T03:17:09Z</dcterms:modified>
</cp:coreProperties>
</file>