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256" r:id="rId2"/>
    <p:sldId id="299" r:id="rId3"/>
    <p:sldId id="258" r:id="rId4"/>
    <p:sldId id="300" r:id="rId5"/>
    <p:sldId id="301" r:id="rId6"/>
    <p:sldId id="302" r:id="rId7"/>
    <p:sldId id="303" r:id="rId8"/>
    <p:sldId id="304" r:id="rId9"/>
    <p:sldId id="305" r:id="rId10"/>
    <p:sldId id="306" r:id="rId11"/>
    <p:sldId id="307" r:id="rId12"/>
    <p:sldId id="259" r:id="rId1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0E20"/>
    <a:srgbClr val="202053"/>
    <a:srgbClr val="1D254E"/>
    <a:srgbClr val="8D1625"/>
    <a:srgbClr val="841628"/>
    <a:srgbClr val="AE1221"/>
    <a:srgbClr val="1D2F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146" autoAdjust="0"/>
  </p:normalViewPr>
  <p:slideViewPr>
    <p:cSldViewPr snapToGrid="0">
      <p:cViewPr>
        <p:scale>
          <a:sx n="60" d="100"/>
          <a:sy n="60" d="100"/>
        </p:scale>
        <p:origin x="-1656" y="3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snapToGrid="0">
      <p:cViewPr varScale="1">
        <p:scale>
          <a:sx n="64" d="100"/>
          <a:sy n="64" d="100"/>
        </p:scale>
        <p:origin x="-3096"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9DF9EA60-638F-4CFF-85DB-3FC65D3A8080}" type="slidenum">
              <a:rPr lang="en-US"/>
              <a:pPr/>
              <a:t>‹#›</a:t>
            </a:fld>
            <a:endParaRPr lang="en-US" dirty="0"/>
          </a:p>
        </p:txBody>
      </p:sp>
    </p:spTree>
    <p:extLst>
      <p:ext uri="{BB962C8B-B14F-4D97-AF65-F5344CB8AC3E}">
        <p14:creationId xmlns:p14="http://schemas.microsoft.com/office/powerpoint/2010/main" val="2029752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7CC90013-301F-4061-8DDB-AC52F1B25C6F}" type="slidenum">
              <a:rPr lang="en-US"/>
              <a:pPr/>
              <a:t>1</a:t>
            </a:fld>
            <a:endParaRPr lang="en-US" dirty="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10</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dirty="0" smtClean="0"/>
              <a:t>Falkirk Wheel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11</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C99694A3-FB44-4365-9071-3239F283C34E}" type="slidenum">
              <a:rPr lang="en-US"/>
              <a:pPr/>
              <a:t>12</a:t>
            </a:fld>
            <a:endParaRPr lang="en-US" dirty="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C99694A3-FB44-4365-9071-3239F283C34E}" type="slidenum">
              <a:rPr lang="en-US"/>
              <a:pPr/>
              <a:t>2</a:t>
            </a:fld>
            <a:endParaRPr lang="en-US" dirty="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3</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4</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5</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dirty="0" smtClean="0"/>
              <a:t>Falkirk Wheel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6</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7</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dirty="0" smtClean="0"/>
              <a:t>Falkirk Wheel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8</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dirty="0" smtClean="0"/>
              <a:t>Falkirk Wheel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88D2AA3-3B86-4422-99CF-7BAF625FF9B3}" type="slidenum">
              <a:rPr lang="en-US"/>
              <a:pPr/>
              <a:t>9</a:t>
            </a:fld>
            <a:endParaRPr lang="en-US"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r>
              <a:rPr lang="en-US" baseline="0" dirty="0" smtClean="0"/>
              <a:t>The </a:t>
            </a:r>
            <a:r>
              <a:rPr lang="en-US" i="1" baseline="0" dirty="0" smtClean="0"/>
              <a:t>Storming</a:t>
            </a:r>
            <a:r>
              <a:rPr lang="en-US" baseline="0" dirty="0" smtClean="0"/>
              <a:t> stage is marked by conflict among team members and is inevitable within a successful team. Team members compete for status and argue for their ideas. There are different opinions on what the team should do and how the team should proceed. Eventually a successful team will learn how to work together and share responsibility.</a:t>
            </a:r>
          </a:p>
          <a:p>
            <a:endParaRPr lang="en-US" baseline="0" dirty="0" smtClean="0"/>
          </a:p>
          <a:p>
            <a:r>
              <a:rPr lang="en-US" baseline="0" dirty="0" smtClean="0"/>
              <a:t>Listening to others and respecting other peoples’ ideas are essential skills that all team members should strive to master in order to move through the </a:t>
            </a:r>
            <a:r>
              <a:rPr lang="en-US" i="1" baseline="0" dirty="0" smtClean="0"/>
              <a:t>Storming</a:t>
            </a:r>
            <a:r>
              <a:rPr lang="en-US" baseline="0" dirty="0" smtClean="0"/>
              <a:t> stage and facilitate the success of the team.</a:t>
            </a:r>
          </a:p>
          <a:p>
            <a:endParaRPr lang="en-US" baseline="0" dirty="0" smtClean="0"/>
          </a:p>
          <a:p>
            <a:r>
              <a:rPr lang="en-US" baseline="0" dirty="0" smtClean="0"/>
              <a:t>Because the input of all team members is valuable, often more aggressive team members must learn to allow others to share their thoughts. Additionally, more timid team members must learn to be more assertive.</a:t>
            </a:r>
          </a:p>
          <a:p>
            <a:endParaRPr lang="en-US" baseline="0" dirty="0" smtClean="0"/>
          </a:p>
          <a:p>
            <a:r>
              <a:rPr lang="en-US" baseline="0" dirty="0" smtClean="0"/>
              <a:t>If a team becomes locked in conflict and does not move past this stage, the team will suffer from low motivation and may find it difficult to successfully accomplish the team goals.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atin typeface="Arial" pitchFamily="34" charset="0"/>
                <a:cs typeface="Arial"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5"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6"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A6CDB34B-94A8-46F8-81E8-1E5B1D13F86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5"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6"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958EC5AE-B623-4B90-9714-C43E2FE07BD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914400"/>
            <a:ext cx="1943100" cy="5334000"/>
          </a:xfrm>
        </p:spPr>
        <p:txBody>
          <a:bodyPr vert="eaVert"/>
          <a:lstStyle>
            <a:lvl1pPr>
              <a:defRPr>
                <a:latin typeface="Arial" pitchFamily="34" charset="0"/>
                <a:cs typeface="Arial" pitchFamily="34" charset="0"/>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914400"/>
            <a:ext cx="5676900" cy="5334000"/>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5"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6"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EEE67A32-FC1B-4357-B6EF-53DD1C45F15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5"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6"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6297BA53-3748-4BA6-81F7-0221BEAD82B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pitchFamily="34" charset="0"/>
                <a:cs typeface="Arial"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atin typeface="Arial" pitchFamily="34" charset="0"/>
                <a:cs typeface="Arial"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5"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6"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0F9DA3B8-9DCC-4BF1-A965-5019AF31A59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267200"/>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267200"/>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6"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7"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29536294-250A-48BD-AD70-8C3FCFE845F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Arial" pitchFamily="34" charset="0"/>
                <a:cs typeface="Arial"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8"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9"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C589EAC6-334F-4AAB-BB7C-7596E4B8055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4"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5"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355904DF-73E5-4B4A-9416-17EE89D4678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3"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4"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C3FFA017-CE86-443D-A9FA-D699ED704B0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itchFamily="34" charset="0"/>
                <a:cs typeface="Arial"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6"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7"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DA8946EA-A502-4819-83CC-2330B111647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pitchFamily="34" charset="0"/>
                <a:cs typeface="Arial" pitchFamily="34" charset="0"/>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atin typeface="Arial" pitchFamily="34" charset="0"/>
                <a:cs typeface="Arial" pitchFamily="34" charset="0"/>
              </a:defRPr>
            </a:lvl1pPr>
          </a:lstStyle>
          <a:p>
            <a:endParaRPr lang="en-US" dirty="0"/>
          </a:p>
        </p:txBody>
      </p:sp>
      <p:sp>
        <p:nvSpPr>
          <p:cNvPr id="6" name="Rectangle 5"/>
          <p:cNvSpPr>
            <a:spLocks noGrp="1" noChangeArrowheads="1"/>
          </p:cNvSpPr>
          <p:nvPr>
            <p:ph type="ftr" sz="quarter" idx="11"/>
          </p:nvPr>
        </p:nvSpPr>
        <p:spPr>
          <a:ln/>
        </p:spPr>
        <p:txBody>
          <a:bodyPr/>
          <a:lstStyle>
            <a:lvl1pPr>
              <a:defRPr>
                <a:latin typeface="Arial" pitchFamily="34" charset="0"/>
                <a:cs typeface="Arial" pitchFamily="34" charset="0"/>
              </a:defRPr>
            </a:lvl1pPr>
          </a:lstStyle>
          <a:p>
            <a:endParaRPr lang="en-US" dirty="0"/>
          </a:p>
        </p:txBody>
      </p:sp>
      <p:sp>
        <p:nvSpPr>
          <p:cNvPr id="7" name="Rectangle 6"/>
          <p:cNvSpPr>
            <a:spLocks noGrp="1" noChangeArrowheads="1"/>
          </p:cNvSpPr>
          <p:nvPr>
            <p:ph type="sldNum" sz="quarter" idx="12"/>
          </p:nvPr>
        </p:nvSpPr>
        <p:spPr>
          <a:ln/>
        </p:spPr>
        <p:txBody>
          <a:bodyPr/>
          <a:lstStyle>
            <a:lvl1pPr>
              <a:defRPr>
                <a:latin typeface="Arial" pitchFamily="34" charset="0"/>
                <a:cs typeface="Arial" pitchFamily="34" charset="0"/>
              </a:defRPr>
            </a:lvl1pPr>
          </a:lstStyle>
          <a:p>
            <a:fld id="{E48E76F1-2E26-42EB-A249-01ECA37A462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9144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CLINK TO EDIT MASTER TITLE STYLE</a:t>
            </a:r>
          </a:p>
        </p:txBody>
      </p:sp>
      <p:sp>
        <p:nvSpPr>
          <p:cNvPr id="1027" name="Rectangle 3"/>
          <p:cNvSpPr>
            <a:spLocks noGrp="1" noChangeArrowheads="1"/>
          </p:cNvSpPr>
          <p:nvPr>
            <p:ph type="body" idx="1"/>
          </p:nvPr>
        </p:nvSpPr>
        <p:spPr bwMode="auto">
          <a:xfrm>
            <a:off x="685800" y="1981200"/>
            <a:ext cx="7772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4008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100">
                <a:latin typeface="Times" charset="0"/>
              </a:defRPr>
            </a:lvl1pPr>
          </a:lstStyle>
          <a:p>
            <a:endParaRPr lang="en-US" dirty="0"/>
          </a:p>
        </p:txBody>
      </p:sp>
      <p:sp>
        <p:nvSpPr>
          <p:cNvPr id="1029" name="Rectangle 5"/>
          <p:cNvSpPr>
            <a:spLocks noGrp="1" noChangeArrowheads="1"/>
          </p:cNvSpPr>
          <p:nvPr>
            <p:ph type="ftr" sz="quarter" idx="3"/>
          </p:nvPr>
        </p:nvSpPr>
        <p:spPr bwMode="auto">
          <a:xfrm>
            <a:off x="3124200" y="64008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100">
                <a:latin typeface="Times" charset="0"/>
              </a:defRPr>
            </a:lvl1pPr>
          </a:lstStyle>
          <a:p>
            <a:endParaRPr lang="en-US" dirty="0"/>
          </a:p>
        </p:txBody>
      </p:sp>
      <p:sp>
        <p:nvSpPr>
          <p:cNvPr id="1030" name="Rectangle 6"/>
          <p:cNvSpPr>
            <a:spLocks noGrp="1" noChangeArrowheads="1"/>
          </p:cNvSpPr>
          <p:nvPr>
            <p:ph type="sldNum" sz="quarter" idx="4"/>
          </p:nvPr>
        </p:nvSpPr>
        <p:spPr bwMode="auto">
          <a:xfrm>
            <a:off x="6553200" y="64008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100">
                <a:latin typeface="Times" charset="0"/>
              </a:defRPr>
            </a:lvl1pPr>
          </a:lstStyle>
          <a:p>
            <a:fld id="{F9AD4160-40F7-4C67-9BB5-5D52FB100129}"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2300">
          <a:solidFill>
            <a:srgbClr val="1D2F86"/>
          </a:solidFill>
          <a:latin typeface="+mj-lt"/>
          <a:ea typeface="+mj-ea"/>
          <a:cs typeface="+mj-cs"/>
        </a:defRPr>
      </a:lvl1pPr>
      <a:lvl2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2pPr>
      <a:lvl3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3pPr>
      <a:lvl4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4pPr>
      <a:lvl5pPr algn="l" rtl="0" eaLnBrk="0" fontAlgn="base" hangingPunct="0">
        <a:spcBef>
          <a:spcPct val="0"/>
        </a:spcBef>
        <a:spcAft>
          <a:spcPct val="0"/>
        </a:spcAft>
        <a:defRPr sz="2300">
          <a:solidFill>
            <a:srgbClr val="1D2F86"/>
          </a:solidFill>
          <a:latin typeface="Interstate-Regular" charset="0"/>
          <a:ea typeface="ＭＳ Ｐゴシック" charset="-128"/>
          <a:cs typeface="ＭＳ Ｐゴシック" charset="-128"/>
        </a:defRPr>
      </a:lvl5pPr>
      <a:lvl6pPr marL="4572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6pPr>
      <a:lvl7pPr marL="9144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7pPr>
      <a:lvl8pPr marL="13716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8pPr>
      <a:lvl9pPr marL="1828800" algn="l" rtl="0" fontAlgn="base">
        <a:spcBef>
          <a:spcPct val="0"/>
        </a:spcBef>
        <a:spcAft>
          <a:spcPct val="0"/>
        </a:spcAft>
        <a:defRPr sz="2300">
          <a:solidFill>
            <a:srgbClr val="1D2F86"/>
          </a:solidFill>
          <a:latin typeface="Interstate-Regular"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lr>
          <a:srgbClr val="B60E20"/>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n-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n-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n-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n-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office.microsoft.com/en-us/clipart/default.asp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bwMode="auto">
          <a:xfrm>
            <a:off x="1371600" y="4343400"/>
            <a:ext cx="6400800" cy="83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B60E20"/>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B60E20"/>
              </a:buClr>
              <a:buChar char="–"/>
              <a:defRPr sz="2500">
                <a:solidFill>
                  <a:schemeClr val="tx1"/>
                </a:solidFill>
                <a:latin typeface="+mn-lt"/>
                <a:ea typeface="+mn-ea"/>
              </a:defRPr>
            </a:lvl2pPr>
            <a:lvl3pPr marL="1143000" indent="-228600" algn="l" rtl="0" eaLnBrk="0" fontAlgn="base" hangingPunct="0">
              <a:spcBef>
                <a:spcPct val="20000"/>
              </a:spcBef>
              <a:spcAft>
                <a:spcPct val="0"/>
              </a:spcAft>
              <a:buClr>
                <a:srgbClr val="B60E20"/>
              </a:buClr>
              <a:buChar char="•"/>
              <a:defRPr sz="2100">
                <a:solidFill>
                  <a:schemeClr val="tx1"/>
                </a:solidFill>
                <a:latin typeface="+mn-lt"/>
                <a:ea typeface="+mn-ea"/>
              </a:defRPr>
            </a:lvl3pPr>
            <a:lvl4pPr marL="1600200" indent="-228600" algn="l" rtl="0" eaLnBrk="0" fontAlgn="base" hangingPunct="0">
              <a:spcBef>
                <a:spcPct val="20000"/>
              </a:spcBef>
              <a:spcAft>
                <a:spcPct val="0"/>
              </a:spcAft>
              <a:buClr>
                <a:srgbClr val="B60E20"/>
              </a:buClr>
              <a:buChar char="–"/>
              <a:defRPr sz="2000">
                <a:solidFill>
                  <a:schemeClr val="tx1"/>
                </a:solidFill>
                <a:latin typeface="+mn-lt"/>
                <a:ea typeface="+mn-ea"/>
              </a:defRPr>
            </a:lvl4pPr>
            <a:lvl5pPr marL="2057400" indent="-228600" algn="l" rtl="0" eaLnBrk="0" fontAlgn="base" hangingPunct="0">
              <a:spcBef>
                <a:spcPct val="20000"/>
              </a:spcBef>
              <a:spcAft>
                <a:spcPct val="0"/>
              </a:spcAft>
              <a:buClr>
                <a:srgbClr val="B60E20"/>
              </a:buClr>
              <a:buChar char="»"/>
              <a:defRPr sz="1700">
                <a:solidFill>
                  <a:schemeClr val="tx1"/>
                </a:solidFill>
                <a:latin typeface="+mn-lt"/>
                <a:ea typeface="+mn-ea"/>
              </a:defRPr>
            </a:lvl5pPr>
            <a:lvl6pPr marL="2514600" indent="-228600" algn="l" rtl="0" fontAlgn="base">
              <a:spcBef>
                <a:spcPct val="20000"/>
              </a:spcBef>
              <a:spcAft>
                <a:spcPct val="0"/>
              </a:spcAft>
              <a:buClr>
                <a:srgbClr val="B60E20"/>
              </a:buClr>
              <a:buChar char="»"/>
              <a:defRPr sz="1700">
                <a:solidFill>
                  <a:schemeClr val="tx1"/>
                </a:solidFill>
                <a:latin typeface="+mn-lt"/>
                <a:ea typeface="+mn-ea"/>
              </a:defRPr>
            </a:lvl6pPr>
            <a:lvl7pPr marL="2971800" indent="-228600" algn="l" rtl="0" fontAlgn="base">
              <a:spcBef>
                <a:spcPct val="20000"/>
              </a:spcBef>
              <a:spcAft>
                <a:spcPct val="0"/>
              </a:spcAft>
              <a:buClr>
                <a:srgbClr val="B60E20"/>
              </a:buClr>
              <a:buChar char="»"/>
              <a:defRPr sz="1700">
                <a:solidFill>
                  <a:schemeClr val="tx1"/>
                </a:solidFill>
                <a:latin typeface="+mn-lt"/>
                <a:ea typeface="+mn-ea"/>
              </a:defRPr>
            </a:lvl7pPr>
            <a:lvl8pPr marL="3429000" indent="-228600" algn="l" rtl="0" fontAlgn="base">
              <a:spcBef>
                <a:spcPct val="20000"/>
              </a:spcBef>
              <a:spcAft>
                <a:spcPct val="0"/>
              </a:spcAft>
              <a:buClr>
                <a:srgbClr val="B60E20"/>
              </a:buClr>
              <a:buChar char="»"/>
              <a:defRPr sz="1700">
                <a:solidFill>
                  <a:schemeClr val="tx1"/>
                </a:solidFill>
                <a:latin typeface="+mn-lt"/>
                <a:ea typeface="+mn-ea"/>
              </a:defRPr>
            </a:lvl8pPr>
            <a:lvl9pPr marL="3886200" indent="-228600" algn="l" rtl="0" fontAlgn="base">
              <a:spcBef>
                <a:spcPct val="20000"/>
              </a:spcBef>
              <a:spcAft>
                <a:spcPct val="0"/>
              </a:spcAft>
              <a:buClr>
                <a:srgbClr val="B60E20"/>
              </a:buClr>
              <a:buChar char="»"/>
              <a:defRPr sz="1700">
                <a:solidFill>
                  <a:schemeClr val="tx1"/>
                </a:solidFill>
                <a:latin typeface="+mn-lt"/>
                <a:ea typeface="+mn-ea"/>
              </a:defRPr>
            </a:lvl9pPr>
          </a:lstStyle>
          <a:p>
            <a:pPr marL="0" indent="0" algn="ctr">
              <a:buFontTx/>
              <a:buNone/>
            </a:pPr>
            <a:r>
              <a:rPr lang="en-US" sz="3200" b="1" kern="0" dirty="0" smtClean="0">
                <a:solidFill>
                  <a:srgbClr val="002060"/>
                </a:solidFill>
                <a:latin typeface="Arial" panose="020B0604020202020204" pitchFamily="34" charset="0"/>
                <a:cs typeface="Arial" panose="020B0604020202020204" pitchFamily="34" charset="0"/>
              </a:rPr>
              <a:t>Teamwork</a:t>
            </a:r>
            <a:endParaRPr lang="en-US" sz="3200" b="1" kern="0" dirty="0">
              <a:solidFill>
                <a:srgbClr val="002060"/>
              </a:solidFill>
              <a:latin typeface="Arial" panose="020B0604020202020204" pitchFamily="34" charset="0"/>
              <a:cs typeface="Arial" panose="020B0604020202020204" pitchFamily="34" charset="0"/>
            </a:endParaRPr>
          </a:p>
        </p:txBody>
      </p:sp>
      <p:pic>
        <p:nvPicPr>
          <p:cNvPr id="10" name="Picture 4" descr="C:\Users\lsmith\Dropbox\2014-15 Curriculum Release\Notes\Logos\PLTW Logo Transpare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600199"/>
            <a:ext cx="5943600" cy="1982832"/>
          </a:xfrm>
          <a:prstGeom prst="rect">
            <a:avLst/>
          </a:prstGeom>
          <a:noFill/>
          <a:extLst>
            <a:ext uri="{909E8E84-426E-40DD-AFC4-6F175D3DCCD1}">
              <a14:hiddenFill xmlns:a14="http://schemas.microsoft.com/office/drawing/2010/main">
                <a:solidFill>
                  <a:srgbClr val="FFFFFF"/>
                </a:solidFill>
              </a14:hiddenFill>
            </a:ext>
          </a:extLst>
        </p:spPr>
      </p:pic>
      <p:sp>
        <p:nvSpPr>
          <p:cNvPr id="11" name="Footer Placeholder 3"/>
          <p:cNvSpPr>
            <a:spLocks noGrp="1"/>
          </p:cNvSpPr>
          <p:nvPr>
            <p:ph type="ftr" sz="quarter" idx="4294967295"/>
          </p:nvPr>
        </p:nvSpPr>
        <p:spPr>
          <a:xfrm>
            <a:off x="6858000" y="6629400"/>
            <a:ext cx="2209800" cy="228600"/>
          </a:xfrm>
          <a:prstGeom prst="rect">
            <a:avLst/>
          </a:prstGeom>
        </p:spPr>
        <p:txBody>
          <a:bodyPr/>
          <a:lstStyle/>
          <a:p>
            <a:pPr algn="r"/>
            <a:r>
              <a:rPr lang="en-US" sz="800" dirty="0" smtClean="0">
                <a:solidFill>
                  <a:schemeClr val="bg1">
                    <a:lumMod val="50000"/>
                  </a:schemeClr>
                </a:solidFill>
                <a:latin typeface="Arial" panose="020B0604020202020204" pitchFamily="34" charset="0"/>
                <a:cs typeface="Arial" panose="020B0604020202020204" pitchFamily="34" charset="0"/>
              </a:rPr>
              <a:t>© 2013 Project Lead The Way, Inc.</a:t>
            </a:r>
            <a:endParaRPr lang="en-US" sz="800" dirty="0">
              <a:solidFill>
                <a:schemeClr val="bg1">
                  <a:lumMod val="50000"/>
                </a:schemeClr>
              </a:solidFill>
              <a:latin typeface="Arial" panose="020B0604020202020204" pitchFamily="34" charset="0"/>
              <a:cs typeface="Arial" panose="020B0604020202020204" pitchFamily="34" charset="0"/>
            </a:endParaRPr>
          </a:p>
        </p:txBody>
      </p:sp>
      <p:sp>
        <p:nvSpPr>
          <p:cNvPr id="12" name="Footer Placeholder 3"/>
          <p:cNvSpPr>
            <a:spLocks noGrp="1"/>
          </p:cNvSpPr>
          <p:nvPr>
            <p:ph type="ftr" sz="quarter" idx="4294967295"/>
          </p:nvPr>
        </p:nvSpPr>
        <p:spPr>
          <a:xfrm>
            <a:off x="0" y="6629400"/>
            <a:ext cx="2209800" cy="228600"/>
          </a:xfrm>
          <a:prstGeom prst="rect">
            <a:avLst/>
          </a:prstGeom>
        </p:spPr>
        <p:txBody>
          <a:bodyPr/>
          <a:lstStyle/>
          <a:p>
            <a:pPr algn="l"/>
            <a:r>
              <a:rPr lang="en-US" sz="800" dirty="0" smtClean="0">
                <a:solidFill>
                  <a:schemeClr val="bg1">
                    <a:lumMod val="50000"/>
                  </a:schemeClr>
                </a:solidFill>
                <a:latin typeface="Arial" panose="020B0604020202020204" pitchFamily="34" charset="0"/>
                <a:cs typeface="Arial" panose="020B0604020202020204" pitchFamily="34" charset="0"/>
              </a:rPr>
              <a:t>Engineering Design and Development</a:t>
            </a:r>
            <a:endParaRPr lang="en-US" sz="800" dirty="0">
              <a:solidFill>
                <a:schemeClr val="bg1">
                  <a:lumMod val="5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What is working? What is not?</a:t>
            </a:r>
          </a:p>
        </p:txBody>
      </p:sp>
      <p:sp>
        <p:nvSpPr>
          <p:cNvPr id="16387" name="Rectangle 3"/>
          <p:cNvSpPr>
            <a:spLocks noGrp="1" noChangeArrowheads="1"/>
          </p:cNvSpPr>
          <p:nvPr>
            <p:ph type="body" idx="1"/>
          </p:nvPr>
        </p:nvSpPr>
        <p:spPr>
          <a:xfrm>
            <a:off x="190500" y="1320800"/>
            <a:ext cx="8382000" cy="2362200"/>
          </a:xfrm>
        </p:spPr>
        <p:txBody>
          <a:bodyPr/>
          <a:lstStyle/>
          <a:p>
            <a:pPr>
              <a:spcAft>
                <a:spcPct val="30000"/>
              </a:spcAft>
            </a:pPr>
            <a:r>
              <a:rPr lang="en-US" sz="2400" dirty="0" smtClean="0"/>
              <a:t>As you work through the project, things will not go as planned.</a:t>
            </a:r>
          </a:p>
          <a:p>
            <a:pPr>
              <a:spcAft>
                <a:spcPct val="30000"/>
              </a:spcAft>
            </a:pPr>
            <a:r>
              <a:rPr lang="en-US" sz="2400" dirty="0" smtClean="0"/>
              <a:t>Revisit you team norms and evaluate what is important.  Did the need for a new norm present itself?</a:t>
            </a:r>
          </a:p>
          <a:p>
            <a:pPr>
              <a:spcAft>
                <a:spcPct val="30000"/>
              </a:spcAft>
            </a:pPr>
            <a:r>
              <a:rPr lang="en-US" sz="2400" dirty="0" smtClean="0"/>
              <a:t>What would you have done differently?</a:t>
            </a:r>
          </a:p>
          <a:p>
            <a:pPr>
              <a:spcAft>
                <a:spcPct val="30000"/>
              </a:spcAft>
            </a:pPr>
            <a:endParaRPr lang="en-US" sz="2400" dirty="0"/>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REFORM</a:t>
            </a:r>
            <a:endParaRPr lang="en-US" sz="2300" dirty="0">
              <a:solidFill>
                <a:srgbClr val="1D2F86"/>
              </a:solidFill>
              <a:latin typeface="Interstate-Regular" charset="0"/>
            </a:endParaRPr>
          </a:p>
        </p:txBody>
      </p:sp>
      <p:pic>
        <p:nvPicPr>
          <p:cNvPr id="6" name="Picture 2" descr="P:\PLTW\Engineering Curriculum Team\Istock Photos\EDD\iStock_000006003404XSmall.jpg"/>
          <p:cNvPicPr>
            <a:picLocks noChangeAspect="1" noChangeArrowheads="1"/>
          </p:cNvPicPr>
          <p:nvPr/>
        </p:nvPicPr>
        <p:blipFill>
          <a:blip r:embed="rId3" cstate="print"/>
          <a:srcRect/>
          <a:stretch>
            <a:fillRect/>
          </a:stretch>
        </p:blipFill>
        <p:spPr bwMode="auto">
          <a:xfrm>
            <a:off x="2234503" y="3873498"/>
            <a:ext cx="1871689" cy="2649951"/>
          </a:xfrm>
          <a:prstGeom prst="rect">
            <a:avLst/>
          </a:prstGeom>
          <a:noFill/>
        </p:spPr>
      </p:pic>
      <p:pic>
        <p:nvPicPr>
          <p:cNvPr id="7" name="Picture 4"/>
          <p:cNvPicPr>
            <a:picLocks noChangeAspect="1" noChangeArrowheads="1"/>
          </p:cNvPicPr>
          <p:nvPr/>
        </p:nvPicPr>
        <p:blipFill>
          <a:blip r:embed="rId4" cstate="screen"/>
          <a:srcRect/>
          <a:stretch>
            <a:fillRect/>
          </a:stretch>
        </p:blipFill>
        <p:spPr bwMode="auto">
          <a:xfrm>
            <a:off x="4978400" y="3873498"/>
            <a:ext cx="2347099" cy="2649951"/>
          </a:xfrm>
          <a:prstGeom prst="rect">
            <a:avLst/>
          </a:prstGeom>
          <a:noFill/>
          <a:ln w="9525">
            <a:noFill/>
            <a:miter lim="800000"/>
            <a:headEnd/>
            <a:tailEnd/>
          </a:ln>
          <a:effectLst/>
        </p:spPr>
      </p:pic>
    </p:spTree>
    <p:extLst>
      <p:ext uri="{BB962C8B-B14F-4D97-AF65-F5344CB8AC3E}">
        <p14:creationId xmlns:p14="http://schemas.microsoft.com/office/powerpoint/2010/main" val="3148521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Acknowledge Your Teams Work</a:t>
            </a:r>
          </a:p>
        </p:txBody>
      </p:sp>
      <p:sp>
        <p:nvSpPr>
          <p:cNvPr id="16387" name="Rectangle 3"/>
          <p:cNvSpPr>
            <a:spLocks noGrp="1" noChangeArrowheads="1"/>
          </p:cNvSpPr>
          <p:nvPr>
            <p:ph type="body" idx="1"/>
          </p:nvPr>
        </p:nvSpPr>
        <p:spPr>
          <a:xfrm>
            <a:off x="190500" y="1320800"/>
            <a:ext cx="8382000" cy="2362200"/>
          </a:xfrm>
        </p:spPr>
        <p:txBody>
          <a:bodyPr/>
          <a:lstStyle/>
          <a:p>
            <a:pPr>
              <a:spcAft>
                <a:spcPct val="30000"/>
              </a:spcAft>
            </a:pPr>
            <a:r>
              <a:rPr lang="en-US" sz="2400" dirty="0" smtClean="0"/>
              <a:t>A good practice is to have a final meeting to acknowledge the work completed and establish further steps.</a:t>
            </a:r>
          </a:p>
          <a:p>
            <a:pPr>
              <a:spcAft>
                <a:spcPct val="30000"/>
              </a:spcAft>
            </a:pPr>
            <a:r>
              <a:rPr lang="en-US" sz="2400" dirty="0" smtClean="0"/>
              <a:t>You want to walk away from a project with a sense of completion, not with a sense of unfinished work.</a:t>
            </a:r>
          </a:p>
          <a:p>
            <a:pPr>
              <a:spcAft>
                <a:spcPct val="30000"/>
              </a:spcAft>
            </a:pPr>
            <a:endParaRPr lang="en-US" sz="2400" dirty="0" smtClean="0"/>
          </a:p>
          <a:p>
            <a:pPr>
              <a:spcAft>
                <a:spcPct val="30000"/>
              </a:spcAft>
            </a:pPr>
            <a:endParaRPr lang="en-US" sz="2400" dirty="0"/>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ADJOURN</a:t>
            </a:r>
            <a:endParaRPr lang="en-US" sz="2300" dirty="0">
              <a:solidFill>
                <a:srgbClr val="1D2F86"/>
              </a:solidFill>
              <a:latin typeface="Interstate-Regular"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t="16632"/>
          <a:stretch/>
        </p:blipFill>
        <p:spPr>
          <a:xfrm>
            <a:off x="2476500" y="3429000"/>
            <a:ext cx="5257800" cy="2933700"/>
          </a:xfrm>
          <a:prstGeom prst="rect">
            <a:avLst/>
          </a:prstGeom>
        </p:spPr>
      </p:pic>
    </p:spTree>
    <p:extLst>
      <p:ext uri="{BB962C8B-B14F-4D97-AF65-F5344CB8AC3E}">
        <p14:creationId xmlns:p14="http://schemas.microsoft.com/office/powerpoint/2010/main" val="7100500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pt_background"/>
          <p:cNvPicPr>
            <a:picLocks noChangeAspect="1" noChangeArrowheads="1"/>
          </p:cNvPicPr>
          <p:nvPr/>
        </p:nvPicPr>
        <p:blipFill>
          <a:blip r:embed="rId3"/>
          <a:srcRect/>
          <a:stretch>
            <a:fillRect/>
          </a:stretch>
        </p:blipFill>
        <p:spPr bwMode="auto">
          <a:xfrm>
            <a:off x="-381000" y="-38100"/>
            <a:ext cx="9906000" cy="6934200"/>
          </a:xfrm>
          <a:prstGeom prst="rect">
            <a:avLst/>
          </a:prstGeom>
          <a:noFill/>
          <a:ln w="9525">
            <a:noFill/>
            <a:miter lim="800000"/>
            <a:headEnd/>
            <a:tailEnd/>
          </a:ln>
        </p:spPr>
      </p:pic>
      <p:sp>
        <p:nvSpPr>
          <p:cNvPr id="18435" name="Rectangle 3"/>
          <p:cNvSpPr>
            <a:spLocks noGrp="1" noChangeArrowheads="1"/>
          </p:cNvSpPr>
          <p:nvPr>
            <p:ph type="title"/>
          </p:nvPr>
        </p:nvSpPr>
        <p:spPr>
          <a:xfrm>
            <a:off x="0" y="2971800"/>
            <a:ext cx="9385300" cy="838200"/>
          </a:xfrm>
        </p:spPr>
        <p:txBody>
          <a:bodyPr/>
          <a:lstStyle/>
          <a:p>
            <a:pPr eaLnBrk="1" hangingPunct="1"/>
            <a:r>
              <a:rPr lang="en-US" sz="2800" dirty="0" smtClean="0">
                <a:solidFill>
                  <a:schemeClr val="bg1"/>
                </a:solidFill>
              </a:rPr>
              <a:t>Image resources</a:t>
            </a:r>
            <a:br>
              <a:rPr lang="en-US" sz="2800" dirty="0" smtClean="0">
                <a:solidFill>
                  <a:schemeClr val="bg1"/>
                </a:solidFill>
              </a:rPr>
            </a:br>
            <a:r>
              <a:rPr lang="en-US" sz="2400" dirty="0">
                <a:solidFill>
                  <a:schemeClr val="bg1"/>
                </a:solidFill>
              </a:rPr>
              <a:t/>
            </a:r>
            <a:br>
              <a:rPr lang="en-US" sz="2400" dirty="0">
                <a:solidFill>
                  <a:schemeClr val="bg1"/>
                </a:solidFill>
              </a:rPr>
            </a:br>
            <a:r>
              <a:rPr lang="en-US" sz="2400" dirty="0" smtClean="0">
                <a:solidFill>
                  <a:schemeClr val="bg1"/>
                </a:solidFill>
              </a:rPr>
              <a:t>Microsoft</a:t>
            </a:r>
            <a:r>
              <a:rPr lang="en-US" sz="2400" dirty="0">
                <a:solidFill>
                  <a:schemeClr val="bg1"/>
                </a:solidFill>
              </a:rPr>
              <a:t>, Inc. (n.d.). Clip art. Retrieved September 30, </a:t>
            </a:r>
            <a:r>
              <a:rPr lang="en-US" sz="2400" dirty="0" smtClean="0">
                <a:solidFill>
                  <a:schemeClr val="bg1"/>
                </a:solidFill>
              </a:rPr>
              <a:t>2009</a:t>
            </a:r>
            <a:r>
              <a:rPr lang="en-US" sz="2400" dirty="0">
                <a:solidFill>
                  <a:schemeClr val="bg1"/>
                </a:solidFill>
              </a:rPr>
              <a:t>, </a:t>
            </a:r>
            <a:r>
              <a:rPr lang="en-US" sz="2400" dirty="0" smtClean="0">
                <a:solidFill>
                  <a:schemeClr val="bg1"/>
                </a:solidFill>
              </a:rPr>
              <a:t/>
            </a:r>
            <a:br>
              <a:rPr lang="en-US" sz="2400" dirty="0" smtClean="0">
                <a:solidFill>
                  <a:schemeClr val="bg1"/>
                </a:solidFill>
              </a:rPr>
            </a:br>
            <a:r>
              <a:rPr lang="en-US" sz="2400" dirty="0">
                <a:solidFill>
                  <a:schemeClr val="bg1"/>
                </a:solidFill>
              </a:rPr>
              <a:t>	</a:t>
            </a:r>
            <a:r>
              <a:rPr lang="en-US" sz="2400" dirty="0" smtClean="0">
                <a:solidFill>
                  <a:schemeClr val="bg1"/>
                </a:solidFill>
              </a:rPr>
              <a:t>from </a:t>
            </a:r>
            <a:r>
              <a:rPr lang="en-US" sz="2400" dirty="0">
                <a:solidFill>
                  <a:schemeClr val="bg1"/>
                </a:solidFill>
                <a:hlinkClick r:id="rId4"/>
              </a:rPr>
              <a:t>http://</a:t>
            </a:r>
            <a:r>
              <a:rPr lang="en-US" sz="2400" dirty="0" smtClean="0">
                <a:solidFill>
                  <a:schemeClr val="bg1"/>
                </a:solidFill>
                <a:hlinkClick r:id="rId4"/>
              </a:rPr>
              <a:t>office.microsoft.com/en-us/clipart/default.aspx</a:t>
            </a:r>
            <a:r>
              <a:rPr lang="en-US" sz="2400" dirty="0" smtClean="0">
                <a:solidFill>
                  <a:schemeClr val="bg1"/>
                </a:solidFill>
              </a:rPr>
              <a:t/>
            </a:r>
            <a:br>
              <a:rPr lang="en-US" sz="2400" dirty="0" smtClean="0">
                <a:solidFill>
                  <a:schemeClr val="bg1"/>
                </a:solidFill>
              </a:rPr>
            </a:br>
            <a:r>
              <a:rPr lang="en-US" sz="2400" dirty="0">
                <a:solidFill>
                  <a:schemeClr val="bg1"/>
                </a:solidFill>
              </a:rPr>
              <a:t/>
            </a:r>
            <a:br>
              <a:rPr lang="en-US" sz="2400" dirty="0">
                <a:solidFill>
                  <a:schemeClr val="bg1"/>
                </a:solidFill>
              </a:rPr>
            </a:br>
            <a:r>
              <a:rPr lang="en-US" sz="2400" dirty="0">
                <a:solidFill>
                  <a:schemeClr val="bg1"/>
                </a:solidFill>
              </a:rPr>
              <a:t>iStockphoto. Retrieved October 27, 2009, from 	http://www.istockphoto.com/index.php</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pt_background"/>
          <p:cNvPicPr>
            <a:picLocks noChangeAspect="1" noChangeArrowheads="1"/>
          </p:cNvPicPr>
          <p:nvPr/>
        </p:nvPicPr>
        <p:blipFill>
          <a:blip r:embed="rId3"/>
          <a:srcRect/>
          <a:stretch>
            <a:fillRect/>
          </a:stretch>
        </p:blipFill>
        <p:spPr bwMode="auto">
          <a:xfrm>
            <a:off x="-381000" y="-38100"/>
            <a:ext cx="9906000" cy="6934200"/>
          </a:xfrm>
          <a:prstGeom prst="rect">
            <a:avLst/>
          </a:prstGeom>
          <a:noFill/>
          <a:ln w="9525">
            <a:noFill/>
            <a:miter lim="800000"/>
            <a:headEnd/>
            <a:tailEnd/>
          </a:ln>
        </p:spPr>
      </p:pic>
      <p:sp>
        <p:nvSpPr>
          <p:cNvPr id="18435" name="Rectangle 3"/>
          <p:cNvSpPr>
            <a:spLocks noGrp="1" noChangeArrowheads="1"/>
          </p:cNvSpPr>
          <p:nvPr>
            <p:ph type="title"/>
          </p:nvPr>
        </p:nvSpPr>
        <p:spPr>
          <a:xfrm>
            <a:off x="2336800" y="2616200"/>
            <a:ext cx="5562600" cy="838200"/>
          </a:xfrm>
        </p:spPr>
        <p:txBody>
          <a:bodyPr/>
          <a:lstStyle/>
          <a:p>
            <a:pPr eaLnBrk="1" hangingPunct="1"/>
            <a:r>
              <a:rPr lang="en-US" sz="2800" dirty="0" smtClean="0">
                <a:solidFill>
                  <a:schemeClr val="bg1"/>
                </a:solidFill>
              </a:rPr>
              <a:t>Teamwork</a:t>
            </a:r>
            <a:br>
              <a:rPr lang="en-US" sz="2800" dirty="0" smtClean="0">
                <a:solidFill>
                  <a:schemeClr val="bg1"/>
                </a:solidFill>
              </a:rPr>
            </a:br>
            <a:r>
              <a:rPr lang="en-US" sz="2800" dirty="0">
                <a:solidFill>
                  <a:schemeClr val="bg1"/>
                </a:solidFill>
              </a:rPr>
              <a:t/>
            </a:r>
            <a:br>
              <a:rPr lang="en-US" sz="2800" dirty="0">
                <a:solidFill>
                  <a:schemeClr val="bg1"/>
                </a:solidFill>
              </a:rPr>
            </a:br>
            <a:r>
              <a:rPr lang="en-US" sz="2800" dirty="0">
                <a:solidFill>
                  <a:schemeClr val="bg1"/>
                </a:solidFill>
              </a:rPr>
              <a:t>What Is a Team?</a:t>
            </a:r>
            <a:br>
              <a:rPr lang="en-US" sz="2800" dirty="0">
                <a:solidFill>
                  <a:schemeClr val="bg1"/>
                </a:solidFill>
              </a:rPr>
            </a:br>
            <a:r>
              <a:rPr lang="en-US" sz="2800" dirty="0" smtClean="0">
                <a:solidFill>
                  <a:schemeClr val="bg1"/>
                </a:solidFill>
              </a:rPr>
              <a:t>What are the Benefits </a:t>
            </a:r>
            <a:r>
              <a:rPr lang="en-US" sz="2800" dirty="0">
                <a:solidFill>
                  <a:schemeClr val="bg1"/>
                </a:solidFill>
              </a:rPr>
              <a:t>of a Team</a:t>
            </a:r>
            <a:br>
              <a:rPr lang="en-US" sz="2800" dirty="0">
                <a:solidFill>
                  <a:schemeClr val="bg1"/>
                </a:solidFill>
              </a:rPr>
            </a:br>
            <a:r>
              <a:rPr lang="en-US" sz="2800" dirty="0">
                <a:solidFill>
                  <a:schemeClr val="bg1"/>
                </a:solidFill>
              </a:rPr>
              <a:t>Stages of Team Development</a:t>
            </a:r>
          </a:p>
        </p:txBody>
      </p:sp>
    </p:spTree>
    <p:extLst>
      <p:ext uri="{BB962C8B-B14F-4D97-AF65-F5344CB8AC3E}">
        <p14:creationId xmlns:p14="http://schemas.microsoft.com/office/powerpoint/2010/main" val="2931834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Teamwork</a:t>
            </a:r>
            <a:endParaRPr lang="en-US" sz="2300" dirty="0">
              <a:solidFill>
                <a:srgbClr val="1D2F86"/>
              </a:solidFill>
              <a:latin typeface="Interstate-Regular" charset="0"/>
            </a:endParaRPr>
          </a:p>
        </p:txBody>
      </p:sp>
      <p:sp>
        <p:nvSpPr>
          <p:cNvPr id="4" name="Rectangle 3"/>
          <p:cNvSpPr/>
          <p:nvPr/>
        </p:nvSpPr>
        <p:spPr>
          <a:xfrm>
            <a:off x="4279900" y="1695440"/>
            <a:ext cx="4572000" cy="3785652"/>
          </a:xfrm>
          <a:prstGeom prst="rect">
            <a:avLst/>
          </a:prstGeom>
        </p:spPr>
        <p:txBody>
          <a:bodyPr>
            <a:spAutoFit/>
          </a:bodyPr>
          <a:lstStyle/>
          <a:p>
            <a:r>
              <a:rPr lang="en-US" dirty="0"/>
              <a:t>Teamwork is the ability to work together toward a common vision. The ability to direct individual accomplishments toward organizational objectives. It is the fuel that allows common people to attain uncommon results</a:t>
            </a:r>
            <a:r>
              <a:rPr lang="en-US" i="1" dirty="0" smtClean="0"/>
              <a:t>.</a:t>
            </a:r>
          </a:p>
          <a:p>
            <a:endParaRPr lang="en-US" i="1" dirty="0"/>
          </a:p>
          <a:p>
            <a:pPr lvl="1" algn="r"/>
            <a:r>
              <a:rPr lang="en-US" dirty="0"/>
              <a:t>- Andrew Carnegie</a:t>
            </a:r>
          </a:p>
        </p:txBody>
      </p:sp>
      <p:pic>
        <p:nvPicPr>
          <p:cNvPr id="9" name="Picture 5"/>
          <p:cNvPicPr>
            <a:picLocks noChangeAspect="1" noChangeArrowheads="1"/>
          </p:cNvPicPr>
          <p:nvPr/>
        </p:nvPicPr>
        <p:blipFill>
          <a:blip r:embed="rId3" cstate="print"/>
          <a:srcRect/>
          <a:stretch>
            <a:fillRect/>
          </a:stretch>
        </p:blipFill>
        <p:spPr bwMode="auto">
          <a:xfrm>
            <a:off x="317942" y="1187440"/>
            <a:ext cx="3566723" cy="51879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Why work in Teams?</a:t>
            </a:r>
          </a:p>
        </p:txBody>
      </p:sp>
      <p:sp>
        <p:nvSpPr>
          <p:cNvPr id="16387" name="Rectangle 3"/>
          <p:cNvSpPr>
            <a:spLocks noGrp="1" noChangeArrowheads="1"/>
          </p:cNvSpPr>
          <p:nvPr>
            <p:ph type="body" idx="1"/>
          </p:nvPr>
        </p:nvSpPr>
        <p:spPr>
          <a:xfrm>
            <a:off x="152400" y="1333500"/>
            <a:ext cx="8382000" cy="2108200"/>
          </a:xfrm>
        </p:spPr>
        <p:txBody>
          <a:bodyPr/>
          <a:lstStyle/>
          <a:p>
            <a:pPr>
              <a:spcAft>
                <a:spcPct val="30000"/>
              </a:spcAft>
            </a:pPr>
            <a:r>
              <a:rPr lang="en-US" sz="2400" dirty="0"/>
              <a:t>A </a:t>
            </a:r>
            <a:r>
              <a:rPr lang="en-US" sz="2400" i="1" dirty="0">
                <a:solidFill>
                  <a:srgbClr val="B60E20"/>
                </a:solidFill>
              </a:rPr>
              <a:t>team</a:t>
            </a:r>
            <a:r>
              <a:rPr lang="en-US" sz="2400" dirty="0"/>
              <a:t> is a collection of individuals, each with his/her own expertise, brought together to benefit a common </a:t>
            </a:r>
            <a:r>
              <a:rPr lang="en-US" sz="2400" dirty="0" smtClean="0"/>
              <a:t>goal</a:t>
            </a:r>
          </a:p>
          <a:p>
            <a:pPr>
              <a:spcAft>
                <a:spcPct val="30000"/>
              </a:spcAft>
            </a:pPr>
            <a:r>
              <a:rPr lang="en-US" sz="2400" dirty="0" smtClean="0"/>
              <a:t>The more perspectives, the better the design result</a:t>
            </a:r>
          </a:p>
          <a:p>
            <a:pPr>
              <a:spcAft>
                <a:spcPct val="30000"/>
              </a:spcAft>
            </a:pPr>
            <a:r>
              <a:rPr lang="en-US" sz="2400" dirty="0" smtClean="0"/>
              <a:t>Shared workload</a:t>
            </a:r>
            <a:endParaRPr lang="en-US" sz="2400" dirty="0"/>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Teamwork</a:t>
            </a:r>
            <a:endParaRPr lang="en-US" sz="2300" dirty="0">
              <a:solidFill>
                <a:srgbClr val="1D2F86"/>
              </a:solidFill>
              <a:latin typeface="Interstate-Regular"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4400" y="3454400"/>
            <a:ext cx="4076700" cy="2717800"/>
          </a:xfrm>
          <a:prstGeom prst="rect">
            <a:avLst/>
          </a:prstGeom>
        </p:spPr>
      </p:pic>
      <p:sp>
        <p:nvSpPr>
          <p:cNvPr id="3" name="Rectangle 2"/>
          <p:cNvSpPr/>
          <p:nvPr/>
        </p:nvSpPr>
        <p:spPr>
          <a:xfrm>
            <a:off x="152400" y="3454400"/>
            <a:ext cx="4572000" cy="2529923"/>
          </a:xfrm>
          <a:prstGeom prst="rect">
            <a:avLst/>
          </a:prstGeom>
        </p:spPr>
        <p:txBody>
          <a:bodyPr>
            <a:spAutoFit/>
          </a:bodyPr>
          <a:lstStyle/>
          <a:p>
            <a:pPr marL="342900" indent="-342900">
              <a:lnSpc>
                <a:spcPct val="80000"/>
              </a:lnSpc>
              <a:spcBef>
                <a:spcPct val="50000"/>
              </a:spcBef>
              <a:buClr>
                <a:srgbClr val="C00000"/>
              </a:buClr>
              <a:buFont typeface="Arial" pitchFamily="34" charset="0"/>
              <a:buChar char="•"/>
              <a:tabLst>
                <a:tab pos="457200" algn="l"/>
              </a:tabLst>
            </a:pPr>
            <a:r>
              <a:rPr lang="en-US" dirty="0">
                <a:latin typeface="+mj-lt"/>
              </a:rPr>
              <a:t>Chances for leadership and personal satisfaction</a:t>
            </a:r>
          </a:p>
          <a:p>
            <a:pPr marL="342900" indent="-342900">
              <a:lnSpc>
                <a:spcPct val="80000"/>
              </a:lnSpc>
              <a:spcBef>
                <a:spcPct val="50000"/>
              </a:spcBef>
              <a:buClr>
                <a:srgbClr val="C00000"/>
              </a:buClr>
              <a:buFont typeface="Arial" pitchFamily="34" charset="0"/>
              <a:buChar char="•"/>
              <a:tabLst>
                <a:tab pos="457200" algn="l"/>
              </a:tabLst>
            </a:pPr>
            <a:r>
              <a:rPr lang="en-US" dirty="0">
                <a:latin typeface="+mj-lt"/>
              </a:rPr>
              <a:t>A sense of belonging to a successful process</a:t>
            </a:r>
          </a:p>
          <a:p>
            <a:pPr marL="342900" indent="-342900">
              <a:lnSpc>
                <a:spcPct val="80000"/>
              </a:lnSpc>
              <a:spcBef>
                <a:spcPct val="50000"/>
              </a:spcBef>
              <a:buClr>
                <a:srgbClr val="C00000"/>
              </a:buClr>
              <a:buFont typeface="Arial" pitchFamily="34" charset="0"/>
              <a:buChar char="•"/>
              <a:tabLst>
                <a:tab pos="457200" algn="l"/>
              </a:tabLst>
            </a:pPr>
            <a:r>
              <a:rPr lang="en-US" dirty="0">
                <a:latin typeface="+mj-lt"/>
              </a:rPr>
              <a:t>The ability to accomplish more than if work is performed independently</a:t>
            </a:r>
          </a:p>
        </p:txBody>
      </p:sp>
    </p:spTree>
    <p:extLst>
      <p:ext uri="{BB962C8B-B14F-4D97-AF65-F5344CB8AC3E}">
        <p14:creationId xmlns:p14="http://schemas.microsoft.com/office/powerpoint/2010/main" val="24519005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Why work in Teams?</a:t>
            </a:r>
          </a:p>
        </p:txBody>
      </p:sp>
      <p:sp>
        <p:nvSpPr>
          <p:cNvPr id="16387" name="Rectangle 3"/>
          <p:cNvSpPr>
            <a:spLocks noGrp="1" noChangeArrowheads="1"/>
          </p:cNvSpPr>
          <p:nvPr>
            <p:ph type="body" idx="1"/>
          </p:nvPr>
        </p:nvSpPr>
        <p:spPr>
          <a:xfrm>
            <a:off x="152400" y="1333500"/>
            <a:ext cx="8382000" cy="2108200"/>
          </a:xfrm>
        </p:spPr>
        <p:txBody>
          <a:bodyPr/>
          <a:lstStyle/>
          <a:p>
            <a:pPr>
              <a:spcAft>
                <a:spcPct val="30000"/>
              </a:spcAft>
            </a:pPr>
            <a:r>
              <a:rPr lang="en-US" sz="2400" dirty="0" smtClean="0"/>
              <a:t>Almost any project you work on will require groups of professionals with different skill sets working together.</a:t>
            </a:r>
          </a:p>
          <a:p>
            <a:pPr>
              <a:spcAft>
                <a:spcPct val="30000"/>
              </a:spcAft>
            </a:pPr>
            <a:r>
              <a:rPr lang="en-US" sz="2400" dirty="0" smtClean="0"/>
              <a:t>Most jobs today are to big for one person to tackle alone.</a:t>
            </a:r>
          </a:p>
          <a:p>
            <a:pPr>
              <a:spcAft>
                <a:spcPct val="30000"/>
              </a:spcAft>
            </a:pPr>
            <a:endParaRPr lang="en-US" sz="2400" dirty="0"/>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Teamwork</a:t>
            </a:r>
            <a:endParaRPr lang="en-US" sz="2300" dirty="0">
              <a:solidFill>
                <a:srgbClr val="1D2F86"/>
              </a:solidFill>
              <a:latin typeface="Interstate-Regular"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5697" y="2882900"/>
            <a:ext cx="4825453" cy="3624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3243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Four Phases of Teams</a:t>
            </a:r>
          </a:p>
        </p:txBody>
      </p:sp>
      <p:sp>
        <p:nvSpPr>
          <p:cNvPr id="16387" name="Rectangle 3"/>
          <p:cNvSpPr>
            <a:spLocks noGrp="1" noChangeArrowheads="1"/>
          </p:cNvSpPr>
          <p:nvPr>
            <p:ph type="body" idx="1"/>
          </p:nvPr>
        </p:nvSpPr>
        <p:spPr>
          <a:xfrm>
            <a:off x="139700" y="1346200"/>
            <a:ext cx="8750300" cy="2108200"/>
          </a:xfrm>
        </p:spPr>
        <p:txBody>
          <a:bodyPr/>
          <a:lstStyle/>
          <a:p>
            <a:pPr>
              <a:spcAft>
                <a:spcPct val="30000"/>
              </a:spcAft>
            </a:pPr>
            <a:r>
              <a:rPr lang="en-US" sz="2400" dirty="0" smtClean="0"/>
              <a:t>Bruce </a:t>
            </a:r>
            <a:r>
              <a:rPr lang="en-US" sz="2400" dirty="0"/>
              <a:t>Tuckerman proposed a model of group development in 1965. </a:t>
            </a:r>
            <a:r>
              <a:rPr lang="en-US" sz="2400" dirty="0" smtClean="0"/>
              <a:t>It is still widely used today.</a:t>
            </a:r>
            <a:endParaRPr lang="en-US" sz="2400" dirty="0"/>
          </a:p>
          <a:p>
            <a:pPr>
              <a:spcAft>
                <a:spcPct val="30000"/>
              </a:spcAft>
            </a:pPr>
            <a:r>
              <a:rPr lang="en-US" sz="2400" dirty="0" smtClean="0"/>
              <a:t>The four phases Tuckerman identifies are; Forming</a:t>
            </a:r>
            <a:r>
              <a:rPr lang="en-US" sz="2400" dirty="0"/>
              <a:t>, Storming, Norming, and Performing. </a:t>
            </a:r>
            <a:r>
              <a:rPr lang="en-US" sz="2400" dirty="0" smtClean="0"/>
              <a:t>He </a:t>
            </a:r>
            <a:r>
              <a:rPr lang="en-US" sz="2400" dirty="0"/>
              <a:t>later added the Adjourning phase jointly with Mary Ann Jensen</a:t>
            </a:r>
            <a:r>
              <a:rPr lang="en-US" sz="2400" dirty="0" smtClean="0"/>
              <a:t>.</a:t>
            </a:r>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Stages of Team Development</a:t>
            </a:r>
            <a:endParaRPr lang="en-US" sz="2300" dirty="0">
              <a:solidFill>
                <a:srgbClr val="1D2F86"/>
              </a:solidFill>
              <a:latin typeface="Interstate-Regular" charset="0"/>
            </a:endParaRPr>
          </a:p>
        </p:txBody>
      </p:sp>
      <p:sp>
        <p:nvSpPr>
          <p:cNvPr id="2" name="Rectangle 1"/>
          <p:cNvSpPr/>
          <p:nvPr/>
        </p:nvSpPr>
        <p:spPr>
          <a:xfrm>
            <a:off x="5575300" y="3709870"/>
            <a:ext cx="2489200" cy="2806922"/>
          </a:xfrm>
          <a:prstGeom prst="rect">
            <a:avLst/>
          </a:prstGeom>
        </p:spPr>
        <p:txBody>
          <a:bodyPr wrap="square">
            <a:spAutoFit/>
          </a:bodyPr>
          <a:lstStyle/>
          <a:p>
            <a:pPr marL="0" indent="0">
              <a:spcAft>
                <a:spcPct val="30000"/>
              </a:spcAft>
              <a:buNone/>
            </a:pPr>
            <a:r>
              <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FORM</a:t>
            </a:r>
          </a:p>
          <a:p>
            <a:pPr marL="0" indent="0">
              <a:spcAft>
                <a:spcPct val="30000"/>
              </a:spcAft>
              <a:buNone/>
            </a:pPr>
            <a:r>
              <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NORM</a:t>
            </a:r>
          </a:p>
          <a:p>
            <a:pPr marL="0" indent="0">
              <a:spcAft>
                <a:spcPct val="30000"/>
              </a:spcAft>
              <a:buNone/>
            </a:pPr>
            <a:r>
              <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STORM</a:t>
            </a:r>
          </a:p>
          <a:p>
            <a:pPr marL="0" indent="0">
              <a:spcAft>
                <a:spcPct val="30000"/>
              </a:spcAft>
              <a:buNone/>
            </a:pPr>
            <a:r>
              <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REFORM</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9937" y="3624840"/>
            <a:ext cx="4490663" cy="3005562"/>
          </a:xfrm>
          <a:prstGeom prst="rect">
            <a:avLst/>
          </a:prstGeom>
        </p:spPr>
      </p:pic>
    </p:spTree>
    <p:extLst>
      <p:ext uri="{BB962C8B-B14F-4D97-AF65-F5344CB8AC3E}">
        <p14:creationId xmlns:p14="http://schemas.microsoft.com/office/powerpoint/2010/main" val="2125333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Forming Teams</a:t>
            </a:r>
          </a:p>
        </p:txBody>
      </p:sp>
      <p:sp>
        <p:nvSpPr>
          <p:cNvPr id="16387" name="Rectangle 3"/>
          <p:cNvSpPr>
            <a:spLocks noGrp="1" noChangeArrowheads="1"/>
          </p:cNvSpPr>
          <p:nvPr>
            <p:ph type="body" idx="1"/>
          </p:nvPr>
        </p:nvSpPr>
        <p:spPr>
          <a:xfrm>
            <a:off x="152400" y="1333500"/>
            <a:ext cx="8382000" cy="4813300"/>
          </a:xfrm>
        </p:spPr>
        <p:txBody>
          <a:bodyPr/>
          <a:lstStyle/>
          <a:p>
            <a:pPr>
              <a:spcBef>
                <a:spcPts val="0"/>
              </a:spcBef>
              <a:spcAft>
                <a:spcPts val="0"/>
              </a:spcAft>
            </a:pPr>
            <a:r>
              <a:rPr lang="en-US" sz="2400" dirty="0"/>
              <a:t>Team members share information</a:t>
            </a:r>
          </a:p>
          <a:p>
            <a:pPr marL="684213" lvl="1" indent="-284163">
              <a:spcBef>
                <a:spcPts val="0"/>
              </a:spcBef>
              <a:spcAft>
                <a:spcPts val="0"/>
              </a:spcAft>
            </a:pPr>
            <a:r>
              <a:rPr lang="en-US" sz="2100" dirty="0"/>
              <a:t>Identify strengths and </a:t>
            </a:r>
            <a:r>
              <a:rPr lang="en-US" sz="2100" dirty="0" smtClean="0"/>
              <a:t>weaknesses of the team</a:t>
            </a:r>
            <a:endParaRPr lang="en-US" sz="2100" dirty="0"/>
          </a:p>
          <a:p>
            <a:pPr marL="684213" lvl="1" indent="-284163">
              <a:spcBef>
                <a:spcPts val="0"/>
              </a:spcBef>
              <a:spcAft>
                <a:spcPts val="0"/>
              </a:spcAft>
            </a:pPr>
            <a:r>
              <a:rPr lang="en-US" sz="2100" dirty="0"/>
              <a:t>List individual talents, skills, and limitations</a:t>
            </a:r>
          </a:p>
          <a:p>
            <a:pPr marL="684213" lvl="1" indent="-284163">
              <a:spcBef>
                <a:spcPts val="0"/>
              </a:spcBef>
              <a:spcAft>
                <a:spcPts val="0"/>
              </a:spcAft>
            </a:pPr>
            <a:r>
              <a:rPr lang="en-US" sz="2100" dirty="0"/>
              <a:t>Share </a:t>
            </a:r>
            <a:r>
              <a:rPr lang="en-US" sz="2100" dirty="0" smtClean="0"/>
              <a:t>experiences and background</a:t>
            </a:r>
            <a:endParaRPr lang="en-US" sz="2100" dirty="0"/>
          </a:p>
          <a:p>
            <a:pPr marL="684213" lvl="1" indent="-284163">
              <a:spcBef>
                <a:spcPts val="0"/>
              </a:spcBef>
              <a:spcAft>
                <a:spcPts val="0"/>
              </a:spcAft>
            </a:pPr>
            <a:r>
              <a:rPr lang="en-US" sz="2100" dirty="0"/>
              <a:t>Remember that each team member’s strengths are a support mechanism for the weaknesses of other team </a:t>
            </a:r>
            <a:r>
              <a:rPr lang="en-US" sz="2100" dirty="0" smtClean="0"/>
              <a:t>members</a:t>
            </a:r>
          </a:p>
          <a:p>
            <a:pPr marL="400050" lvl="1" indent="0">
              <a:spcBef>
                <a:spcPts val="0"/>
              </a:spcBef>
              <a:spcAft>
                <a:spcPts val="0"/>
              </a:spcAft>
              <a:buNone/>
            </a:pPr>
            <a:endParaRPr lang="en-US" sz="2100" dirty="0" smtClean="0"/>
          </a:p>
          <a:p>
            <a:pPr marL="284163" indent="-284163">
              <a:spcBef>
                <a:spcPts val="0"/>
              </a:spcBef>
              <a:spcAft>
                <a:spcPts val="0"/>
              </a:spcAft>
            </a:pPr>
            <a:r>
              <a:rPr lang="en-US" sz="2400" dirty="0"/>
              <a:t>Identify the team’s mission</a:t>
            </a:r>
          </a:p>
          <a:p>
            <a:pPr marL="684213" lvl="1" indent="-284163">
              <a:spcBef>
                <a:spcPts val="0"/>
              </a:spcBef>
              <a:spcAft>
                <a:spcPts val="0"/>
              </a:spcAft>
            </a:pPr>
            <a:r>
              <a:rPr lang="en-US" sz="2100" dirty="0"/>
              <a:t>What does the team have to do?</a:t>
            </a:r>
          </a:p>
          <a:p>
            <a:pPr marL="684213" lvl="1" indent="-284163">
              <a:spcBef>
                <a:spcPts val="0"/>
              </a:spcBef>
              <a:spcAft>
                <a:spcPts val="0"/>
              </a:spcAft>
            </a:pPr>
            <a:r>
              <a:rPr lang="en-US" sz="2100" dirty="0"/>
              <a:t>How will the team accomplish the task?</a:t>
            </a:r>
          </a:p>
          <a:p>
            <a:pPr marL="684213" lvl="1" indent="-284163">
              <a:spcBef>
                <a:spcPts val="0"/>
              </a:spcBef>
              <a:spcAft>
                <a:spcPts val="0"/>
              </a:spcAft>
            </a:pPr>
            <a:r>
              <a:rPr lang="en-US" sz="2100" dirty="0"/>
              <a:t>What information is needed?</a:t>
            </a:r>
          </a:p>
          <a:p>
            <a:pPr marL="684213" lvl="1" indent="-284163">
              <a:spcBef>
                <a:spcPts val="0"/>
              </a:spcBef>
              <a:spcAft>
                <a:spcPts val="0"/>
              </a:spcAft>
            </a:pPr>
            <a:r>
              <a:rPr lang="en-US" sz="2100" dirty="0"/>
              <a:t>What resources are available?</a:t>
            </a:r>
          </a:p>
          <a:p>
            <a:pPr marL="684213" lvl="1" indent="-284163">
              <a:spcBef>
                <a:spcPts val="0"/>
              </a:spcBef>
              <a:spcAft>
                <a:spcPts val="0"/>
              </a:spcAft>
            </a:pPr>
            <a:endParaRPr lang="en-US" sz="2100" dirty="0" smtClean="0"/>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FORM</a:t>
            </a:r>
            <a:endParaRPr lang="en-US" sz="2300" dirty="0">
              <a:solidFill>
                <a:srgbClr val="1D2F86"/>
              </a:solidFill>
              <a:latin typeface="Interstate-Regular" charset="0"/>
            </a:endParaRPr>
          </a:p>
        </p:txBody>
      </p:sp>
      <p:pic>
        <p:nvPicPr>
          <p:cNvPr id="6" name="Picture 2" descr="P:\PLTW\Engineering Curriculum Team\Istock Photos\EDD\iStock_000006003404XSmall.jpg"/>
          <p:cNvPicPr>
            <a:picLocks noChangeAspect="1" noChangeArrowheads="1"/>
          </p:cNvPicPr>
          <p:nvPr/>
        </p:nvPicPr>
        <p:blipFill>
          <a:blip r:embed="rId3" cstate="print"/>
          <a:srcRect/>
          <a:stretch>
            <a:fillRect/>
          </a:stretch>
        </p:blipFill>
        <p:spPr bwMode="auto">
          <a:xfrm>
            <a:off x="6735747" y="3606800"/>
            <a:ext cx="2027253" cy="2870200"/>
          </a:xfrm>
          <a:prstGeom prst="rect">
            <a:avLst/>
          </a:prstGeom>
          <a:noFill/>
        </p:spPr>
      </p:pic>
      <p:sp>
        <p:nvSpPr>
          <p:cNvPr id="7" name="Rectangle 6"/>
          <p:cNvSpPr/>
          <p:nvPr/>
        </p:nvSpPr>
        <p:spPr>
          <a:xfrm>
            <a:off x="7711109" y="6413956"/>
            <a:ext cx="1051891" cy="215444"/>
          </a:xfrm>
          <a:prstGeom prst="rect">
            <a:avLst/>
          </a:prstGeom>
        </p:spPr>
        <p:txBody>
          <a:bodyPr wrap="none">
            <a:spAutoFit/>
          </a:bodyPr>
          <a:lstStyle/>
          <a:p>
            <a:r>
              <a:rPr lang="en-US" sz="800" dirty="0" smtClean="0">
                <a:latin typeface="+mj-lt"/>
              </a:rPr>
              <a:t>©iStockphoto.com </a:t>
            </a:r>
            <a:endParaRPr lang="en-US" sz="800" dirty="0">
              <a:latin typeface="+mj-lt"/>
            </a:endParaRPr>
          </a:p>
        </p:txBody>
      </p:sp>
    </p:spTree>
    <p:extLst>
      <p:ext uri="{BB962C8B-B14F-4D97-AF65-F5344CB8AC3E}">
        <p14:creationId xmlns:p14="http://schemas.microsoft.com/office/powerpoint/2010/main" val="3912855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Establishing Team Norms</a:t>
            </a:r>
          </a:p>
        </p:txBody>
      </p:sp>
      <p:sp>
        <p:nvSpPr>
          <p:cNvPr id="16387" name="Rectangle 3"/>
          <p:cNvSpPr>
            <a:spLocks noGrp="1" noChangeArrowheads="1"/>
          </p:cNvSpPr>
          <p:nvPr>
            <p:ph type="body" idx="1"/>
          </p:nvPr>
        </p:nvSpPr>
        <p:spPr>
          <a:xfrm>
            <a:off x="152400" y="1333500"/>
            <a:ext cx="8382000" cy="4978400"/>
          </a:xfrm>
        </p:spPr>
        <p:txBody>
          <a:bodyPr/>
          <a:lstStyle/>
          <a:p>
            <a:pPr marL="284163" indent="-284163">
              <a:spcBef>
                <a:spcPts val="0"/>
              </a:spcBef>
            </a:pPr>
            <a:r>
              <a:rPr lang="en-US" sz="2400" dirty="0" smtClean="0"/>
              <a:t>Create the rules to guide your team</a:t>
            </a:r>
            <a:endParaRPr lang="en-US" sz="2400" dirty="0"/>
          </a:p>
          <a:p>
            <a:pPr marL="684213" lvl="1" indent="-284163">
              <a:spcBef>
                <a:spcPts val="0"/>
              </a:spcBef>
            </a:pPr>
            <a:r>
              <a:rPr lang="en-US" sz="2100" dirty="0" smtClean="0"/>
              <a:t>Brainstorm a </a:t>
            </a:r>
            <a:r>
              <a:rPr lang="en-US" sz="2100" dirty="0"/>
              <a:t>list of norms </a:t>
            </a:r>
            <a:r>
              <a:rPr lang="en-US" sz="2100" dirty="0" smtClean="0"/>
              <a:t>with </a:t>
            </a:r>
            <a:r>
              <a:rPr lang="en-US" sz="2100" dirty="0"/>
              <a:t>teammates.</a:t>
            </a:r>
          </a:p>
          <a:p>
            <a:pPr marL="684213" lvl="1" indent="-284163">
              <a:spcBef>
                <a:spcPts val="0"/>
              </a:spcBef>
            </a:pPr>
            <a:r>
              <a:rPr lang="en-US" sz="2100" dirty="0"/>
              <a:t>Analyze each norm and discuss its impact on the team and the overall goal.</a:t>
            </a:r>
          </a:p>
          <a:p>
            <a:pPr marL="684213" lvl="1" indent="-284163">
              <a:spcBef>
                <a:spcPts val="0"/>
              </a:spcBef>
            </a:pPr>
            <a:r>
              <a:rPr lang="en-US" sz="2100" dirty="0"/>
              <a:t>Identify key norms that everyone can come to consensus on.</a:t>
            </a:r>
          </a:p>
          <a:p>
            <a:pPr marL="684213" lvl="1" indent="-284163">
              <a:spcBef>
                <a:spcPts val="0"/>
              </a:spcBef>
            </a:pPr>
            <a:r>
              <a:rPr lang="en-US" sz="2100" dirty="0"/>
              <a:t>Commit to follow these </a:t>
            </a:r>
            <a:r>
              <a:rPr lang="en-US" sz="2100" dirty="0" smtClean="0"/>
              <a:t>rules.</a:t>
            </a:r>
            <a:endParaRPr lang="en-US" sz="2100" dirty="0"/>
          </a:p>
          <a:p>
            <a:pPr marL="684213" lvl="1" indent="-284163">
              <a:spcBef>
                <a:spcPts val="0"/>
              </a:spcBef>
            </a:pPr>
            <a:r>
              <a:rPr lang="en-US" sz="2100" dirty="0"/>
              <a:t>Establish consequences if norms are broken</a:t>
            </a:r>
            <a:r>
              <a:rPr lang="en-US" sz="2100" dirty="0" smtClean="0"/>
              <a:t>.</a:t>
            </a:r>
          </a:p>
          <a:p>
            <a:pPr marL="284163" indent="-284163">
              <a:spcBef>
                <a:spcPts val="0"/>
              </a:spcBef>
            </a:pPr>
            <a:r>
              <a:rPr lang="en-US" sz="2400" dirty="0" smtClean="0"/>
              <a:t>Typical Group Norms</a:t>
            </a:r>
            <a:endParaRPr lang="en-US" sz="2400" dirty="0"/>
          </a:p>
          <a:p>
            <a:pPr marL="684213" lvl="1" indent="-284163">
              <a:spcBef>
                <a:spcPts val="0"/>
              </a:spcBef>
            </a:pPr>
            <a:r>
              <a:rPr lang="en-US" sz="2100" dirty="0"/>
              <a:t>Input from all team </a:t>
            </a:r>
            <a:r>
              <a:rPr lang="en-US" sz="2100" dirty="0" smtClean="0"/>
              <a:t>members required</a:t>
            </a:r>
          </a:p>
          <a:p>
            <a:pPr marL="684213" lvl="1" indent="-284163">
              <a:spcBef>
                <a:spcPts val="0"/>
              </a:spcBef>
            </a:pPr>
            <a:r>
              <a:rPr lang="en-US" sz="2100" dirty="0" smtClean="0"/>
              <a:t>Access to all files</a:t>
            </a:r>
            <a:endParaRPr lang="en-US" sz="2100" dirty="0"/>
          </a:p>
          <a:p>
            <a:pPr marL="684213" lvl="1" indent="-284163">
              <a:spcBef>
                <a:spcPts val="0"/>
              </a:spcBef>
            </a:pPr>
            <a:r>
              <a:rPr lang="en-US" sz="2100" dirty="0" smtClean="0"/>
              <a:t>Meet schedule </a:t>
            </a:r>
            <a:r>
              <a:rPr lang="en-US" sz="2100" dirty="0"/>
              <a:t>and project </a:t>
            </a:r>
            <a:r>
              <a:rPr lang="en-US" sz="2100" dirty="0" smtClean="0"/>
              <a:t>deadlines</a:t>
            </a:r>
            <a:endParaRPr lang="en-US" sz="2100" dirty="0"/>
          </a:p>
          <a:p>
            <a:pPr marL="684213" lvl="1" indent="-284163">
              <a:spcBef>
                <a:spcPts val="0"/>
              </a:spcBef>
            </a:pPr>
            <a:r>
              <a:rPr lang="en-US" sz="2100" dirty="0"/>
              <a:t>Communication protocols</a:t>
            </a:r>
          </a:p>
          <a:p>
            <a:pPr marL="684213" lvl="1" indent="-284163">
              <a:spcBef>
                <a:spcPts val="0"/>
              </a:spcBef>
            </a:pPr>
            <a:r>
              <a:rPr lang="en-US" sz="2100" dirty="0"/>
              <a:t>Conflict resolution protocols</a:t>
            </a:r>
          </a:p>
          <a:p>
            <a:pPr marL="684213" lvl="1" indent="-284163">
              <a:spcBef>
                <a:spcPts val="0"/>
              </a:spcBef>
            </a:pPr>
            <a:endParaRPr lang="en-US" sz="2100" dirty="0" smtClean="0"/>
          </a:p>
          <a:p>
            <a:pPr marL="0" indent="0">
              <a:spcAft>
                <a:spcPct val="30000"/>
              </a:spcAft>
              <a:buNone/>
            </a:pPr>
            <a:endParaRPr lang="en-US" sz="2400" dirty="0" smtClean="0"/>
          </a:p>
          <a:p>
            <a:pPr>
              <a:spcAft>
                <a:spcPct val="30000"/>
              </a:spcAft>
            </a:pPr>
            <a:endParaRPr lang="en-US" sz="2400" dirty="0"/>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NORM</a:t>
            </a:r>
            <a:endParaRPr lang="en-US" sz="2300" dirty="0">
              <a:solidFill>
                <a:srgbClr val="1D2F86"/>
              </a:solidFill>
              <a:latin typeface="Interstate-Regular" charset="0"/>
            </a:endParaRPr>
          </a:p>
        </p:txBody>
      </p:sp>
      <p:sp>
        <p:nvSpPr>
          <p:cNvPr id="2" name="Rectangle 1"/>
          <p:cNvSpPr/>
          <p:nvPr/>
        </p:nvSpPr>
        <p:spPr>
          <a:xfrm>
            <a:off x="254000" y="6410236"/>
            <a:ext cx="8686800" cy="400110"/>
          </a:xfrm>
          <a:prstGeom prst="rect">
            <a:avLst/>
          </a:prstGeom>
        </p:spPr>
        <p:txBody>
          <a:bodyPr wrap="square">
            <a:spAutoFit/>
          </a:bodyPr>
          <a:lstStyle/>
          <a:p>
            <a:r>
              <a:rPr lang="en-US" sz="2000" i="1" dirty="0">
                <a:solidFill>
                  <a:srgbClr val="B60E20"/>
                </a:solidFill>
              </a:rPr>
              <a:t>A copy of the established norms should be provided to each team member.</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78500" y="3915202"/>
            <a:ext cx="3018148" cy="2317234"/>
          </a:xfrm>
          <a:prstGeom prst="rect">
            <a:avLst/>
          </a:prstGeom>
        </p:spPr>
      </p:pic>
    </p:spTree>
    <p:extLst>
      <p:ext uri="{BB962C8B-B14F-4D97-AF65-F5344CB8AC3E}">
        <p14:creationId xmlns:p14="http://schemas.microsoft.com/office/powerpoint/2010/main" val="3148521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774700"/>
            <a:ext cx="7772400" cy="609600"/>
          </a:xfrm>
        </p:spPr>
        <p:txBody>
          <a:bodyPr/>
          <a:lstStyle/>
          <a:p>
            <a:pPr eaLnBrk="1" hangingPunct="1"/>
            <a:r>
              <a:rPr lang="en-US" b="1" dirty="0" smtClean="0"/>
              <a:t>Storming the Problem</a:t>
            </a:r>
          </a:p>
        </p:txBody>
      </p:sp>
      <p:sp>
        <p:nvSpPr>
          <p:cNvPr id="16387" name="Rectangle 3"/>
          <p:cNvSpPr>
            <a:spLocks noGrp="1" noChangeArrowheads="1"/>
          </p:cNvSpPr>
          <p:nvPr>
            <p:ph type="body" idx="1"/>
          </p:nvPr>
        </p:nvSpPr>
        <p:spPr>
          <a:xfrm>
            <a:off x="152400" y="1333500"/>
            <a:ext cx="8382000" cy="2108200"/>
          </a:xfrm>
        </p:spPr>
        <p:txBody>
          <a:bodyPr/>
          <a:lstStyle/>
          <a:p>
            <a:r>
              <a:rPr lang="en-US" sz="2400" dirty="0"/>
              <a:t>Learn how to work together</a:t>
            </a:r>
          </a:p>
          <a:p>
            <a:r>
              <a:rPr lang="en-US" sz="2400" dirty="0"/>
              <a:t>Settle into roles and share responsibility</a:t>
            </a:r>
          </a:p>
          <a:p>
            <a:r>
              <a:rPr lang="en-US" sz="2400" dirty="0" smtClean="0"/>
              <a:t>Be wary of competition </a:t>
            </a:r>
            <a:r>
              <a:rPr lang="en-US" sz="2400" dirty="0"/>
              <a:t>among team members</a:t>
            </a:r>
          </a:p>
          <a:p>
            <a:r>
              <a:rPr lang="en-US" sz="2400" dirty="0" smtClean="0"/>
              <a:t>Be prepared for difference </a:t>
            </a:r>
            <a:r>
              <a:rPr lang="en-US" sz="2400" dirty="0"/>
              <a:t>of </a:t>
            </a:r>
            <a:r>
              <a:rPr lang="en-US" sz="2400" dirty="0" smtClean="0"/>
              <a:t>opinions</a:t>
            </a:r>
          </a:p>
          <a:p>
            <a:r>
              <a:rPr lang="en-US" sz="2400" dirty="0" smtClean="0"/>
              <a:t>Get the job done.</a:t>
            </a:r>
            <a:endParaRPr lang="en-US" sz="2400" dirty="0"/>
          </a:p>
          <a:p>
            <a:pPr>
              <a:spcAft>
                <a:spcPct val="30000"/>
              </a:spcAft>
            </a:pPr>
            <a:endParaRPr lang="en-US" sz="2400" dirty="0"/>
          </a:p>
        </p:txBody>
      </p:sp>
      <p:sp>
        <p:nvSpPr>
          <p:cNvPr id="16388" name="Rectangle 11"/>
          <p:cNvSpPr>
            <a:spLocks noChangeArrowheads="1"/>
          </p:cNvSpPr>
          <p:nvPr/>
        </p:nvSpPr>
        <p:spPr bwMode="auto">
          <a:xfrm>
            <a:off x="3657600" y="457200"/>
            <a:ext cx="5105400" cy="228600"/>
          </a:xfrm>
          <a:prstGeom prst="rect">
            <a:avLst/>
          </a:prstGeom>
          <a:noFill/>
          <a:ln w="9525">
            <a:noFill/>
            <a:miter lim="800000"/>
            <a:headEnd/>
            <a:tailEnd/>
          </a:ln>
        </p:spPr>
        <p:txBody>
          <a:bodyPr anchor="ctr"/>
          <a:lstStyle/>
          <a:p>
            <a:pPr algn="r" eaLnBrk="1" hangingPunct="1"/>
            <a:r>
              <a:rPr lang="en-US" sz="2300" dirty="0" smtClean="0">
                <a:solidFill>
                  <a:srgbClr val="1D2F86"/>
                </a:solidFill>
                <a:latin typeface="Interstate-Regular" charset="0"/>
              </a:rPr>
              <a:t>STORM</a:t>
            </a:r>
            <a:endParaRPr lang="en-US" sz="2300" dirty="0">
              <a:solidFill>
                <a:srgbClr val="1D2F86"/>
              </a:solidFill>
              <a:latin typeface="Interstate-Regular"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10300" y="2819400"/>
            <a:ext cx="2515962" cy="3352800"/>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8700" y="3773694"/>
            <a:ext cx="3733800" cy="2398506"/>
          </a:xfrm>
          <a:prstGeom prst="rect">
            <a:avLst/>
          </a:prstGeom>
        </p:spPr>
      </p:pic>
    </p:spTree>
    <p:extLst>
      <p:ext uri="{BB962C8B-B14F-4D97-AF65-F5344CB8AC3E}">
        <p14:creationId xmlns:p14="http://schemas.microsoft.com/office/powerpoint/2010/main" val="3148521988"/>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Interstate-Regular"/>
        <a:ea typeface="ＭＳ Ｐゴシック"/>
        <a:cs typeface="ＭＳ Ｐゴシック"/>
      </a:majorFont>
      <a:minorFont>
        <a:latin typeface="Times"/>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582</TotalTime>
  <Words>701</Words>
  <Application>Microsoft Office PowerPoint</Application>
  <PresentationFormat>On-screen Show (4:3)</PresentationFormat>
  <Paragraphs>98</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Blank Presentation</vt:lpstr>
      <vt:lpstr>PowerPoint Presentation</vt:lpstr>
      <vt:lpstr>Teamwork  What Is a Team? What are the Benefits of a Team Stages of Team Development</vt:lpstr>
      <vt:lpstr>PowerPoint Presentation</vt:lpstr>
      <vt:lpstr>Why work in Teams?</vt:lpstr>
      <vt:lpstr>Why work in Teams?</vt:lpstr>
      <vt:lpstr>Four Phases of Teams</vt:lpstr>
      <vt:lpstr>Forming Teams</vt:lpstr>
      <vt:lpstr>Establishing Team Norms</vt:lpstr>
      <vt:lpstr>Storming the Problem</vt:lpstr>
      <vt:lpstr>What is working? What is not?</vt:lpstr>
      <vt:lpstr>Acknowledge Your Teams Work</vt:lpstr>
      <vt:lpstr>Image resources  Microsoft, Inc. (n.d.). Clip art. Retrieved September 30, 2009,   from http://office.microsoft.com/en-us/clipart/default.aspx  iStockphoto. Retrieved October 27, 2009, from  http://www.istockphoto.com/index.php</vt:lpstr>
    </vt:vector>
  </TitlesOfParts>
  <Manager>Jason Rausch</Manager>
  <Company>Project Lead the Way,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Teamwork</dc:title>
  <dc:subject>Engineering Design and Development</dc:subject>
  <dc:creator>EDD Review Team</dc:creator>
  <cp:keywords>Gamma Resources</cp:keywords>
  <cp:lastModifiedBy>Kristen Champion-Terrell</cp:lastModifiedBy>
  <cp:revision>58</cp:revision>
  <dcterms:created xsi:type="dcterms:W3CDTF">2009-08-26T14:53:47Z</dcterms:created>
  <dcterms:modified xsi:type="dcterms:W3CDTF">2014-02-24T03:18:23Z</dcterms:modified>
</cp:coreProperties>
</file>