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</p:sldMasterIdLst>
  <p:notesMasterIdLst>
    <p:notesMasterId r:id="rId26"/>
  </p:notesMasterIdLst>
  <p:handoutMasterIdLst>
    <p:handoutMasterId r:id="rId27"/>
  </p:handoutMasterIdLst>
  <p:sldIdLst>
    <p:sldId id="256" r:id="rId3"/>
    <p:sldId id="265" r:id="rId4"/>
    <p:sldId id="296" r:id="rId5"/>
    <p:sldId id="280" r:id="rId6"/>
    <p:sldId id="281" r:id="rId7"/>
    <p:sldId id="282" r:id="rId8"/>
    <p:sldId id="283" r:id="rId9"/>
    <p:sldId id="284" r:id="rId10"/>
    <p:sldId id="297" r:id="rId11"/>
    <p:sldId id="298" r:id="rId12"/>
    <p:sldId id="285" r:id="rId13"/>
    <p:sldId id="286" r:id="rId14"/>
    <p:sldId id="287" r:id="rId15"/>
    <p:sldId id="288" r:id="rId16"/>
    <p:sldId id="299" r:id="rId17"/>
    <p:sldId id="289" r:id="rId18"/>
    <p:sldId id="290" r:id="rId19"/>
    <p:sldId id="300" r:id="rId20"/>
    <p:sldId id="291" r:id="rId21"/>
    <p:sldId id="292" r:id="rId22"/>
    <p:sldId id="293" r:id="rId23"/>
    <p:sldId id="278" r:id="rId24"/>
    <p:sldId id="279" r:id="rId25"/>
  </p:sldIdLst>
  <p:sldSz cx="9144000" cy="6858000" type="screen4x3"/>
  <p:notesSz cx="6858000" cy="9144000"/>
  <p:custDataLst>
    <p:tags r:id="rId2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86B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64" autoAdjust="0"/>
    <p:restoredTop sz="94660"/>
  </p:normalViewPr>
  <p:slideViewPr>
    <p:cSldViewPr>
      <p:cViewPr varScale="1">
        <p:scale>
          <a:sx n="107" d="100"/>
          <a:sy n="107" d="100"/>
        </p:scale>
        <p:origin x="1147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65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6675" y="77788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r>
              <a:rPr lang="en-US"/>
              <a:t>Presentation Name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59200" y="77788"/>
            <a:ext cx="3038475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r>
              <a:rPr lang="en-US" dirty="0" smtClean="0"/>
              <a:t>Course Name</a:t>
            </a:r>
            <a:endParaRPr lang="en-US" baseline="30000" dirty="0"/>
          </a:p>
          <a:p>
            <a:r>
              <a:rPr lang="en-US" dirty="0"/>
              <a:t>Unit # – Lesson #.# – Lesson Name</a:t>
            </a: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7788" y="858520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cs typeface="Arial" charset="0"/>
              </a:defRPr>
            </a:lvl1pPr>
          </a:lstStyle>
          <a:p>
            <a:r>
              <a:rPr lang="en-US" dirty="0"/>
              <a:t>Project Lead The Way, Inc.</a:t>
            </a:r>
            <a:endParaRPr lang="en-US" baseline="30000" dirty="0"/>
          </a:p>
          <a:p>
            <a:r>
              <a:rPr lang="en-US" dirty="0"/>
              <a:t>Copyright </a:t>
            </a:r>
            <a:r>
              <a:rPr lang="en-US" dirty="0" smtClean="0"/>
              <a:t>2010</a:t>
            </a:r>
            <a:endParaRPr lang="en-US" dirty="0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0000" y="8678862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fld id="{AA6F666A-3503-4EB4-9796-FFB36F66CA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8953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" name="Rectangle 7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6675" y="77788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r>
              <a:rPr lang="en-US"/>
              <a:t>Presentation Name</a:t>
            </a:r>
          </a:p>
        </p:txBody>
      </p:sp>
      <p:sp>
        <p:nvSpPr>
          <p:cNvPr id="10" name="Rectangle 8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59200" y="77788"/>
            <a:ext cx="3038475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r>
              <a:rPr lang="en-US" dirty="0" smtClean="0"/>
              <a:t>Course Name</a:t>
            </a:r>
            <a:endParaRPr lang="en-US" baseline="30000" dirty="0"/>
          </a:p>
          <a:p>
            <a:r>
              <a:rPr lang="en-US" dirty="0"/>
              <a:t>Unit # – Lesson #.# – Lesson Name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7788" y="858520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cs typeface="Arial" charset="0"/>
              </a:defRPr>
            </a:lvl1pPr>
          </a:lstStyle>
          <a:p>
            <a:r>
              <a:rPr lang="en-US" dirty="0"/>
              <a:t>Project Lead The Way, Inc.</a:t>
            </a:r>
            <a:endParaRPr lang="en-US" baseline="30000" dirty="0"/>
          </a:p>
          <a:p>
            <a:r>
              <a:rPr lang="en-US" dirty="0"/>
              <a:t>Copyright </a:t>
            </a:r>
            <a:r>
              <a:rPr lang="en-US" dirty="0" smtClean="0"/>
              <a:t>2010</a:t>
            </a:r>
            <a:endParaRPr lang="en-US" dirty="0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0000" y="8678862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fld id="{AA6F666A-3503-4EB4-9796-FFB36F66CA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681007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53253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E9E122C9-693F-44A4-8C2B-5481BBF8E626}" type="slidenum">
              <a:rPr lang="en-US" sz="1200" b="0">
                <a:solidFill>
                  <a:schemeClr val="tx1"/>
                </a:solidFill>
              </a:rPr>
              <a:pPr/>
              <a:t>4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53255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0420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60421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6042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FFEFCD22-8E50-46EE-8C81-84347F4AD2C1}" type="slidenum">
              <a:rPr lang="en-US" sz="1200" b="0">
                <a:solidFill>
                  <a:schemeClr val="tx1"/>
                </a:solidFill>
              </a:rPr>
              <a:pPr/>
              <a:t>13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60423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61445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131E2C14-FAE2-4DA1-A44F-EA79C238D1BB}" type="slidenum">
              <a:rPr lang="en-US" sz="1200" b="0">
                <a:solidFill>
                  <a:schemeClr val="tx1"/>
                </a:solidFill>
              </a:rPr>
              <a:pPr/>
              <a:t>14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61447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61445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131E2C14-FAE2-4DA1-A44F-EA79C238D1BB}" type="slidenum">
              <a:rPr lang="en-US" sz="1200" b="0">
                <a:solidFill>
                  <a:schemeClr val="tx1"/>
                </a:solidFill>
              </a:rPr>
              <a:pPr/>
              <a:t>15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61447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707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62469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E6D5EC9D-8F22-479A-9022-634225E3A20A}" type="slidenum">
              <a:rPr lang="en-US" sz="1200" b="0">
                <a:solidFill>
                  <a:schemeClr val="tx1"/>
                </a:solidFill>
              </a:rPr>
              <a:pPr/>
              <a:t>16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62471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3492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63493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6349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6A1FB552-9C19-4C12-80B1-E8D01EF7CD43}" type="slidenum">
              <a:rPr lang="en-US" sz="1200" b="0">
                <a:solidFill>
                  <a:schemeClr val="tx1"/>
                </a:solidFill>
              </a:rPr>
              <a:pPr/>
              <a:t>17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63495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64517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32532355-205E-43EB-9CF1-10C200216013}" type="slidenum">
              <a:rPr lang="en-US" sz="1200" b="0">
                <a:solidFill>
                  <a:schemeClr val="tx1"/>
                </a:solidFill>
              </a:rPr>
              <a:pPr/>
              <a:t>18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64519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1597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64517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32532355-205E-43EB-9CF1-10C200216013}" type="slidenum">
              <a:rPr lang="en-US" sz="1200" b="0">
                <a:solidFill>
                  <a:schemeClr val="tx1"/>
                </a:solidFill>
              </a:rPr>
              <a:pPr/>
              <a:t>19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64519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5540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65541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6554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567C3931-A165-406D-A299-5680374D4165}" type="slidenum">
              <a:rPr lang="en-US" sz="1200" b="0">
                <a:solidFill>
                  <a:schemeClr val="tx1"/>
                </a:solidFill>
              </a:rPr>
              <a:pPr/>
              <a:t>20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65543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6564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66565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6656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ADB81207-0CC0-4CE6-8D77-AA5DD60AD967}" type="slidenum">
              <a:rPr lang="en-US" sz="1200" b="0">
                <a:solidFill>
                  <a:schemeClr val="tx1"/>
                </a:solidFill>
              </a:rPr>
              <a:pPr/>
              <a:t>21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66567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1204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51205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5120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30A6A78E-F0D9-419B-BAAB-1864AD0727BE}" type="slidenum">
              <a:rPr lang="en-US" sz="1200" b="0">
                <a:solidFill>
                  <a:schemeClr val="tx1"/>
                </a:solidFill>
              </a:rPr>
              <a:pPr/>
              <a:t>22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51207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54277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57EE851B-4855-46DA-90A6-9FD5B9ECC7F6}" type="slidenum">
              <a:rPr lang="en-US" sz="1200" b="0">
                <a:solidFill>
                  <a:schemeClr val="tx1"/>
                </a:solidFill>
              </a:rPr>
              <a:pPr/>
              <a:t>5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54279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2228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52229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5223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9E87D4AD-65AA-4113-96CD-24CF932F5713}" type="slidenum">
              <a:rPr lang="en-US" sz="1200" b="0">
                <a:solidFill>
                  <a:schemeClr val="tx1"/>
                </a:solidFill>
              </a:rPr>
              <a:pPr/>
              <a:t>23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52231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55301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71BA38AC-D196-4FDB-A36C-4C635961DC03}" type="slidenum">
              <a:rPr lang="en-US" sz="1200" b="0">
                <a:solidFill>
                  <a:schemeClr val="tx1"/>
                </a:solidFill>
              </a:rPr>
              <a:pPr/>
              <a:t>6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55303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6324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56325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5632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79A7B23B-1324-4488-A56D-21986E4C3752}" type="slidenum">
              <a:rPr lang="en-US" sz="1200" b="0">
                <a:solidFill>
                  <a:schemeClr val="tx1"/>
                </a:solidFill>
              </a:rPr>
              <a:pPr/>
              <a:t>7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56327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57349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B14DA607-C0C9-4435-B05F-A5B81DD3BD79}" type="slidenum">
              <a:rPr lang="en-US" sz="1200" b="0">
                <a:solidFill>
                  <a:schemeClr val="tx1"/>
                </a:solidFill>
              </a:rPr>
              <a:pPr/>
              <a:t>8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57351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58373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4DBA997E-4D33-49F8-9F63-4CC61517A444}" type="slidenum">
              <a:rPr lang="en-US" sz="1200" b="0">
                <a:solidFill>
                  <a:schemeClr val="tx1"/>
                </a:solidFill>
              </a:rPr>
              <a:pPr/>
              <a:t>9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58375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4172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58373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4DBA997E-4D33-49F8-9F63-4CC61517A444}" type="slidenum">
              <a:rPr lang="en-US" sz="1200" b="0">
                <a:solidFill>
                  <a:schemeClr val="tx1"/>
                </a:solidFill>
              </a:rPr>
              <a:pPr/>
              <a:t>10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58375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183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58373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4DBA997E-4D33-49F8-9F63-4CC61517A444}" type="slidenum">
              <a:rPr lang="en-US" sz="1200" b="0">
                <a:solidFill>
                  <a:schemeClr val="tx1"/>
                </a:solidFill>
              </a:rPr>
              <a:pPr/>
              <a:t>11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58375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9396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Writing a Design Brief</a:t>
            </a:r>
          </a:p>
        </p:txBody>
      </p:sp>
      <p:sp>
        <p:nvSpPr>
          <p:cNvPr id="59397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Project Lead The Way</a:t>
            </a:r>
            <a:r>
              <a:rPr lang="en-US" sz="1000" b="0" baseline="30000">
                <a:solidFill>
                  <a:schemeClr val="tx1"/>
                </a:solidFill>
              </a:rPr>
              <a:t>®</a:t>
            </a:r>
          </a:p>
          <a:p>
            <a:r>
              <a:rPr lang="en-US" sz="1000" b="0">
                <a:solidFill>
                  <a:schemeClr val="tx1"/>
                </a:solidFill>
              </a:rPr>
              <a:t>Copyright 2006</a:t>
            </a:r>
          </a:p>
        </p:txBody>
      </p:sp>
      <p:sp>
        <p:nvSpPr>
          <p:cNvPr id="5939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fld id="{075790F4-6976-473C-8BD7-2485DD808880}" type="slidenum">
              <a:rPr lang="en-US" sz="1200" b="0">
                <a:solidFill>
                  <a:schemeClr val="tx1"/>
                </a:solidFill>
              </a:rPr>
              <a:pPr/>
              <a:t>12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59399" name="Date Placeholder 6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000" b="0">
                <a:solidFill>
                  <a:schemeClr val="tx1"/>
                </a:solidFill>
              </a:rPr>
              <a:t>Introduction to Engineering Design</a:t>
            </a:r>
          </a:p>
          <a:p>
            <a:r>
              <a:rPr lang="en-US" sz="1000" b="0">
                <a:solidFill>
                  <a:schemeClr val="tx1"/>
                </a:solidFill>
              </a:rPr>
              <a:t>Unit 3 – Lesson 3.4 – Product Improvement By Design</a:t>
            </a:r>
          </a:p>
          <a:p>
            <a:endParaRPr lang="en-US" sz="10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81400"/>
            <a:ext cx="7772400" cy="838199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00386B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76800"/>
            <a:ext cx="6400800" cy="685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00386B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3" descr="PLTW_MT_L_3C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447800" y="381000"/>
            <a:ext cx="6246479" cy="2377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609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386B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BA66F-768A-496E-B201-B0F50C2CC7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A5C21-3EFD-42C5-84BD-6FC92D3A6C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E46C69-9418-40E3-B341-72FC08C7A5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60E8F6-9527-4481-96FF-48BB1CF639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DD7CA6-A1F5-49C9-A354-4074CB0AFA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68B3C12-BC1A-4959-8182-8B391870C7D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7" r:id="rId4"/>
    <p:sldLayoutId id="2147483668" r:id="rId5"/>
  </p:sldLayoutIdLs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rgbClr val="00386B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3657601"/>
            <a:ext cx="7772400" cy="761999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Writing a Design Brief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71600" y="4876800"/>
            <a:ext cx="6400800" cy="838200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walkeropengra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3" y="1827213"/>
            <a:ext cx="500380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3078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37960" name="Text Box 8"/>
          <p:cNvSpPr txBox="1">
            <a:spLocks noChangeArrowheads="1"/>
          </p:cNvSpPr>
          <p:nvPr/>
        </p:nvSpPr>
        <p:spPr bwMode="auto">
          <a:xfrm>
            <a:off x="381000" y="2055813"/>
            <a:ext cx="8763000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3200" b="0" dirty="0">
                <a:solidFill>
                  <a:srgbClr val="404040"/>
                </a:solidFill>
                <a:latin typeface="Proxima Nova"/>
              </a:rPr>
              <a:t>A good problem </a:t>
            </a:r>
            <a:r>
              <a:rPr lang="en-US" sz="3200" b="0" dirty="0" smtClean="0">
                <a:solidFill>
                  <a:srgbClr val="404040"/>
                </a:solidFill>
                <a:latin typeface="Proxima Nova"/>
              </a:rPr>
              <a:t>statement leaves </a:t>
            </a:r>
            <a:r>
              <a:rPr lang="en-US" sz="3200" b="0" dirty="0">
                <a:solidFill>
                  <a:srgbClr val="404040"/>
                </a:solidFill>
                <a:latin typeface="Proxima Nova"/>
              </a:rPr>
              <a:t>room for multiple </a:t>
            </a:r>
            <a:r>
              <a:rPr lang="en-US" sz="3200" b="0" dirty="0" smtClean="0">
                <a:solidFill>
                  <a:srgbClr val="404040"/>
                </a:solidFill>
                <a:latin typeface="Proxima Nova"/>
              </a:rPr>
              <a:t>solutions so it doesn’t </a:t>
            </a:r>
            <a:r>
              <a:rPr lang="en-US" sz="3200" b="0" dirty="0" smtClean="0">
                <a:solidFill>
                  <a:srgbClr val="404040"/>
                </a:solidFill>
                <a:latin typeface="inherit"/>
              </a:rPr>
              <a:t>imply </a:t>
            </a:r>
            <a:r>
              <a:rPr lang="en-US" sz="3200" b="0" dirty="0">
                <a:solidFill>
                  <a:srgbClr val="404040"/>
                </a:solidFill>
                <a:latin typeface="inherit"/>
              </a:rPr>
              <a:t>a solution.</a:t>
            </a:r>
          </a:p>
          <a:p>
            <a:pPr>
              <a:spcBef>
                <a:spcPct val="50000"/>
              </a:spcBef>
            </a:pPr>
            <a:r>
              <a:rPr lang="en-US" sz="3200" b="0" dirty="0" smtClean="0">
                <a:solidFill>
                  <a:srgbClr val="404040"/>
                </a:solidFill>
                <a:latin typeface="Proxima Nova"/>
              </a:rPr>
              <a:t>It also answers the following questions:</a:t>
            </a:r>
            <a:endParaRPr lang="en-US" sz="3200" b="0" dirty="0">
              <a:solidFill>
                <a:srgbClr val="404040"/>
              </a:solidFill>
              <a:latin typeface="Proxima Nov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404040"/>
                </a:solidFill>
                <a:latin typeface="Proxima Nova"/>
              </a:rPr>
              <a:t>Who has the </a:t>
            </a:r>
            <a:r>
              <a:rPr lang="en-US" sz="3200" b="0" dirty="0" smtClean="0">
                <a:solidFill>
                  <a:srgbClr val="404040"/>
                </a:solidFill>
                <a:latin typeface="Proxima Nova"/>
              </a:rPr>
              <a:t>problem?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0" dirty="0" smtClean="0">
                <a:solidFill>
                  <a:srgbClr val="404040"/>
                </a:solidFill>
                <a:latin typeface="Proxima Nova"/>
              </a:rPr>
              <a:t>What </a:t>
            </a:r>
            <a:r>
              <a:rPr lang="en-US" sz="3200" b="0" dirty="0">
                <a:solidFill>
                  <a:srgbClr val="404040"/>
                </a:solidFill>
                <a:latin typeface="Proxima Nova"/>
              </a:rPr>
              <a:t>exactly is the problem</a:t>
            </a:r>
            <a:r>
              <a:rPr lang="en-US" sz="3200" b="0" dirty="0" smtClean="0">
                <a:solidFill>
                  <a:srgbClr val="404040"/>
                </a:solidFill>
                <a:latin typeface="Proxima Nova"/>
              </a:rPr>
              <a:t>?</a:t>
            </a:r>
            <a:endParaRPr lang="en-US" sz="3200" b="0" dirty="0">
              <a:solidFill>
                <a:srgbClr val="404040"/>
              </a:solidFill>
              <a:latin typeface="Proxima Nov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404040"/>
                </a:solidFill>
                <a:latin typeface="Proxima Nova"/>
              </a:rPr>
              <a:t>Where does the problem exist</a:t>
            </a:r>
            <a:r>
              <a:rPr lang="en-US" sz="3200" b="0" dirty="0" smtClean="0">
                <a:solidFill>
                  <a:srgbClr val="404040"/>
                </a:solidFill>
                <a:latin typeface="Proxima Nova"/>
              </a:rPr>
              <a:t>?</a:t>
            </a:r>
            <a:endParaRPr lang="en-US" sz="3200" b="0" dirty="0">
              <a:solidFill>
                <a:srgbClr val="404040"/>
              </a:solidFill>
              <a:latin typeface="Proxima Nov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404040"/>
                </a:solidFill>
                <a:latin typeface="Proxima Nova"/>
              </a:rPr>
              <a:t>When has it happened and for how long</a:t>
            </a:r>
            <a:r>
              <a:rPr lang="en-US" sz="3200" b="0" dirty="0" smtClean="0">
                <a:solidFill>
                  <a:srgbClr val="404040"/>
                </a:solidFill>
                <a:latin typeface="Proxima Nova"/>
              </a:rPr>
              <a:t>?</a:t>
            </a:r>
            <a:endParaRPr lang="en-US" sz="3200" b="0" dirty="0">
              <a:solidFill>
                <a:srgbClr val="404040"/>
              </a:solidFill>
              <a:latin typeface="Proxima Nov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404040"/>
                </a:solidFill>
                <a:latin typeface="Proxima Nova"/>
              </a:rPr>
              <a:t>How prevalent is the problem (statistics</a:t>
            </a:r>
            <a:r>
              <a:rPr lang="en-US" sz="3200" b="0" dirty="0" smtClean="0">
                <a:solidFill>
                  <a:srgbClr val="404040"/>
                </a:solidFill>
                <a:latin typeface="Proxima Nova"/>
              </a:rPr>
              <a:t>)?</a:t>
            </a:r>
            <a:endParaRPr lang="en-US" sz="3200" b="0" dirty="0">
              <a:solidFill>
                <a:srgbClr val="404040"/>
              </a:solidFill>
              <a:latin typeface="Proxima Nov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0" dirty="0" smtClean="0">
                <a:solidFill>
                  <a:srgbClr val="404040"/>
                </a:solidFill>
                <a:latin typeface="Proxima Nova"/>
              </a:rPr>
              <a:t>Who </a:t>
            </a:r>
            <a:r>
              <a:rPr lang="en-US" sz="3200" b="0" dirty="0">
                <a:solidFill>
                  <a:srgbClr val="404040"/>
                </a:solidFill>
                <a:latin typeface="Proxima Nova"/>
              </a:rPr>
              <a:t>says there is a problem</a:t>
            </a:r>
            <a:r>
              <a:rPr lang="en-US" sz="3200" b="0" dirty="0" smtClean="0">
                <a:solidFill>
                  <a:srgbClr val="404040"/>
                </a:solidFill>
                <a:latin typeface="Proxima Nova"/>
              </a:rPr>
              <a:t>?</a:t>
            </a:r>
            <a:endParaRPr lang="en-US" sz="3200" b="0" i="0" dirty="0">
              <a:solidFill>
                <a:srgbClr val="404040"/>
              </a:solidFill>
              <a:effectLst/>
              <a:latin typeface="Proxima Nova"/>
            </a:endParaRPr>
          </a:p>
        </p:txBody>
      </p:sp>
      <p:sp>
        <p:nvSpPr>
          <p:cNvPr id="25605" name="Text Box 9"/>
          <p:cNvSpPr txBox="1">
            <a:spLocks noChangeArrowheads="1"/>
          </p:cNvSpPr>
          <p:nvPr/>
        </p:nvSpPr>
        <p:spPr bwMode="auto">
          <a:xfrm>
            <a:off x="307975" y="231775"/>
            <a:ext cx="8382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400" i="1" dirty="0">
                <a:solidFill>
                  <a:srgbClr val="E60702"/>
                </a:solidFill>
              </a:rPr>
              <a:t>What </a:t>
            </a:r>
            <a:r>
              <a:rPr lang="en-US" sz="4400" i="1" dirty="0" smtClean="0">
                <a:solidFill>
                  <a:srgbClr val="E60702"/>
                </a:solidFill>
              </a:rPr>
              <a:t>was the Problem Statement?</a:t>
            </a:r>
            <a:endParaRPr lang="en-US" sz="4400" i="1" dirty="0">
              <a:solidFill>
                <a:srgbClr val="E607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85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37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796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walkeropengra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3" y="1827213"/>
            <a:ext cx="500380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3078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37960" name="Text Box 8"/>
          <p:cNvSpPr txBox="1">
            <a:spLocks noChangeArrowheads="1"/>
          </p:cNvSpPr>
          <p:nvPr/>
        </p:nvSpPr>
        <p:spPr bwMode="auto">
          <a:xfrm>
            <a:off x="381000" y="2055813"/>
            <a:ext cx="87630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0" dirty="0">
                <a:solidFill>
                  <a:schemeClr val="tx2"/>
                </a:solidFill>
              </a:rPr>
              <a:t>Most parents expect their children to be able to walk, talk, sing, count and recite the alphabet before entering elementary school. A growing expectation is that infants and toddlers will develop cognitive abilities and fine motor skills during the first three years of </a:t>
            </a:r>
            <a:r>
              <a:rPr lang="en-US" sz="3200" b="0" dirty="0" smtClean="0">
                <a:solidFill>
                  <a:schemeClr val="tx2"/>
                </a:solidFill>
              </a:rPr>
              <a:t>life.</a:t>
            </a:r>
            <a:endParaRPr lang="en-US" sz="3200" b="0" dirty="0">
              <a:solidFill>
                <a:schemeClr val="tx2"/>
              </a:solidFill>
            </a:endParaRPr>
          </a:p>
        </p:txBody>
      </p:sp>
      <p:sp>
        <p:nvSpPr>
          <p:cNvPr id="25605" name="Text Box 9"/>
          <p:cNvSpPr txBox="1">
            <a:spLocks noChangeArrowheads="1"/>
          </p:cNvSpPr>
          <p:nvPr/>
        </p:nvSpPr>
        <p:spPr bwMode="auto">
          <a:xfrm>
            <a:off x="307975" y="231775"/>
            <a:ext cx="8382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400" i="1" dirty="0">
                <a:solidFill>
                  <a:srgbClr val="E60702"/>
                </a:solidFill>
              </a:rPr>
              <a:t>What </a:t>
            </a:r>
            <a:r>
              <a:rPr lang="en-US" sz="4400" i="1" dirty="0" smtClean="0">
                <a:solidFill>
                  <a:srgbClr val="E60702"/>
                </a:solidFill>
              </a:rPr>
              <a:t>was the Problem Statement?</a:t>
            </a:r>
            <a:endParaRPr lang="en-US" sz="4400" i="1" dirty="0">
              <a:solidFill>
                <a:srgbClr val="E607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25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37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7960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354"/>
          <a:stretch/>
        </p:blipFill>
        <p:spPr bwMode="auto">
          <a:xfrm>
            <a:off x="3962400" y="341314"/>
            <a:ext cx="5018492" cy="2963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9" name="Text Box 13"/>
          <p:cNvSpPr txBox="1">
            <a:spLocks noChangeArrowheads="1"/>
          </p:cNvSpPr>
          <p:nvPr/>
        </p:nvSpPr>
        <p:spPr bwMode="auto">
          <a:xfrm>
            <a:off x="457200" y="1724025"/>
            <a:ext cx="2514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sz="4000" b="0" dirty="0">
                <a:solidFill>
                  <a:schemeClr val="tx1"/>
                </a:solidFill>
              </a:rPr>
              <a:t>Problem Statement</a:t>
            </a:r>
          </a:p>
        </p:txBody>
      </p:sp>
      <p:sp>
        <p:nvSpPr>
          <p:cNvPr id="26630" name="Line 14"/>
          <p:cNvSpPr>
            <a:spLocks noChangeShapeType="1"/>
          </p:cNvSpPr>
          <p:nvPr/>
        </p:nvSpPr>
        <p:spPr bwMode="auto">
          <a:xfrm flipH="1" flipV="1">
            <a:off x="3048000" y="2120900"/>
            <a:ext cx="914400" cy="79295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1" name="Rectangle 15"/>
          <p:cNvSpPr>
            <a:spLocks noChangeArrowheads="1"/>
          </p:cNvSpPr>
          <p:nvPr/>
        </p:nvSpPr>
        <p:spPr bwMode="auto">
          <a:xfrm>
            <a:off x="3962400" y="2438400"/>
            <a:ext cx="4953000" cy="950913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19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026" descr="walkeropengra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3" y="1827213"/>
            <a:ext cx="500380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1027"/>
          <p:cNvSpPr>
            <a:spLocks noChangeArrowheads="1"/>
          </p:cNvSpPr>
          <p:nvPr/>
        </p:nvSpPr>
        <p:spPr bwMode="auto">
          <a:xfrm>
            <a:off x="0" y="3078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27652" name="Group 1028"/>
          <p:cNvGrpSpPr>
            <a:grpSpLocks/>
          </p:cNvGrpSpPr>
          <p:nvPr/>
        </p:nvGrpSpPr>
        <p:grpSpPr bwMode="auto">
          <a:xfrm>
            <a:off x="476250" y="1976438"/>
            <a:ext cx="8667750" cy="3108324"/>
            <a:chOff x="192" y="1551"/>
            <a:chExt cx="5460" cy="1958"/>
          </a:xfrm>
        </p:grpSpPr>
        <p:sp>
          <p:nvSpPr>
            <p:cNvPr id="27654" name="Text Box 1029"/>
            <p:cNvSpPr txBox="1">
              <a:spLocks noChangeArrowheads="1"/>
            </p:cNvSpPr>
            <p:nvPr/>
          </p:nvSpPr>
          <p:spPr bwMode="auto">
            <a:xfrm>
              <a:off x="336" y="1551"/>
              <a:ext cx="5316" cy="1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4000" b="0" dirty="0" smtClean="0">
                  <a:solidFill>
                    <a:schemeClr val="tx1"/>
                  </a:solidFill>
                </a:rPr>
                <a:t>Client / End User / Target </a:t>
              </a:r>
              <a:r>
                <a:rPr lang="en-US" sz="4000" b="0" dirty="0">
                  <a:solidFill>
                    <a:schemeClr val="tx1"/>
                  </a:solidFill>
                </a:rPr>
                <a:t>Consumer</a:t>
              </a:r>
            </a:p>
            <a:p>
              <a:pPr eaLnBrk="1" hangingPunct="1"/>
              <a:endParaRPr lang="en-US" sz="1200" b="0" dirty="0">
                <a:solidFill>
                  <a:schemeClr val="tx1"/>
                </a:solidFill>
              </a:endParaRPr>
            </a:p>
            <a:p>
              <a:pPr eaLnBrk="1" hangingPunct="1"/>
              <a:r>
                <a:rPr lang="en-US" sz="4000" b="0" dirty="0">
                  <a:solidFill>
                    <a:schemeClr val="tx1"/>
                  </a:solidFill>
                </a:rPr>
                <a:t>Problem Statement</a:t>
              </a:r>
            </a:p>
            <a:p>
              <a:pPr eaLnBrk="1" hangingPunct="1"/>
              <a:endParaRPr lang="en-US" sz="1200" b="0" dirty="0">
                <a:solidFill>
                  <a:schemeClr val="tx1"/>
                </a:solidFill>
              </a:endParaRPr>
            </a:p>
            <a:p>
              <a:pPr eaLnBrk="1" hangingPunct="1"/>
              <a:r>
                <a:rPr lang="en-US" sz="4000" b="0" dirty="0">
                  <a:solidFill>
                    <a:srgbClr val="E60702"/>
                  </a:solidFill>
                </a:rPr>
                <a:t>Design Statement</a:t>
              </a:r>
              <a:endParaRPr lang="en-US" sz="1000" b="0" dirty="0">
                <a:solidFill>
                  <a:srgbClr val="E60702"/>
                </a:solidFill>
              </a:endParaRPr>
            </a:p>
            <a:p>
              <a:pPr eaLnBrk="1" hangingPunct="1"/>
              <a:endParaRPr lang="en-US" sz="1200" b="0" dirty="0">
                <a:solidFill>
                  <a:srgbClr val="E60702"/>
                </a:solidFill>
              </a:endParaRPr>
            </a:p>
            <a:p>
              <a:pPr eaLnBrk="1" hangingPunct="1"/>
              <a:r>
                <a:rPr lang="en-US" sz="4000" b="0" dirty="0" smtClean="0">
                  <a:solidFill>
                    <a:schemeClr val="tx1"/>
                  </a:solidFill>
                </a:rPr>
                <a:t>Criteria &amp; Constraints</a:t>
              </a:r>
              <a:endParaRPr lang="en-US" sz="4000" b="0" dirty="0">
                <a:solidFill>
                  <a:schemeClr val="tx1"/>
                </a:solidFill>
              </a:endParaRPr>
            </a:p>
          </p:txBody>
        </p:sp>
        <p:sp>
          <p:nvSpPr>
            <p:cNvPr id="27655" name="Oval 1030"/>
            <p:cNvSpPr>
              <a:spLocks noChangeArrowheads="1"/>
            </p:cNvSpPr>
            <p:nvPr/>
          </p:nvSpPr>
          <p:spPr bwMode="auto">
            <a:xfrm>
              <a:off x="192" y="1707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6" name="Oval 1031"/>
            <p:cNvSpPr>
              <a:spLocks noChangeArrowheads="1"/>
            </p:cNvSpPr>
            <p:nvPr/>
          </p:nvSpPr>
          <p:spPr bwMode="auto">
            <a:xfrm>
              <a:off x="192" y="2220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7" name="Oval 1032"/>
            <p:cNvSpPr>
              <a:spLocks noChangeArrowheads="1"/>
            </p:cNvSpPr>
            <p:nvPr/>
          </p:nvSpPr>
          <p:spPr bwMode="auto">
            <a:xfrm>
              <a:off x="192" y="2718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8" name="Oval 1033"/>
            <p:cNvSpPr>
              <a:spLocks noChangeArrowheads="1"/>
            </p:cNvSpPr>
            <p:nvPr/>
          </p:nvSpPr>
          <p:spPr bwMode="auto">
            <a:xfrm>
              <a:off x="192" y="3216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dirty="0" smtClean="0"/>
              <a:t>Question #4: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990601"/>
            <a:ext cx="8229600" cy="6858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dirty="0" smtClean="0">
                <a:solidFill>
                  <a:schemeClr val="accent2"/>
                </a:solidFill>
              </a:rPr>
              <a:t>What might the design brief look like?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93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3" y="1827213"/>
            <a:ext cx="50006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3078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53318" name="Rectangle 6"/>
          <p:cNvSpPr>
            <a:spLocks noChangeArrowheads="1"/>
          </p:cNvSpPr>
          <p:nvPr/>
        </p:nvSpPr>
        <p:spPr bwMode="auto">
          <a:xfrm>
            <a:off x="620713" y="2289175"/>
            <a:ext cx="8027987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600" dirty="0" smtClean="0">
                <a:solidFill>
                  <a:schemeClr val="tx2"/>
                </a:solidFill>
              </a:rPr>
              <a:t>A design statement describes</a:t>
            </a:r>
            <a:r>
              <a:rPr lang="en-US" sz="3600" dirty="0"/>
              <a:t> </a:t>
            </a:r>
            <a:r>
              <a:rPr lang="en-US" sz="3600" dirty="0" smtClean="0"/>
              <a:t>the </a:t>
            </a:r>
            <a:r>
              <a:rPr lang="en-US" sz="3600" dirty="0"/>
              <a:t>anticipated </a:t>
            </a:r>
            <a:r>
              <a:rPr lang="en-US" sz="3600" dirty="0" smtClean="0"/>
              <a:t>solution to </a:t>
            </a:r>
            <a:r>
              <a:rPr lang="en-US" sz="3600" dirty="0"/>
              <a:t>address the needs of stakeholders and </a:t>
            </a:r>
            <a:r>
              <a:rPr lang="en-US" sz="3600" dirty="0" smtClean="0"/>
              <a:t>the problem </a:t>
            </a:r>
            <a:r>
              <a:rPr lang="en-US" sz="3600" dirty="0"/>
              <a:t>statement. </a:t>
            </a:r>
            <a:endParaRPr lang="en-US" sz="3600" dirty="0" smtClean="0"/>
          </a:p>
          <a:p>
            <a:endParaRPr lang="en-US" sz="3600" dirty="0"/>
          </a:p>
          <a:p>
            <a:r>
              <a:rPr lang="en-US" sz="3600" dirty="0" smtClean="0"/>
              <a:t>What </a:t>
            </a:r>
            <a:r>
              <a:rPr lang="en-US" sz="3600" dirty="0"/>
              <a:t>exactly will you do and provide as part of your solution?</a:t>
            </a:r>
            <a:r>
              <a:rPr lang="en-US" sz="3600" dirty="0" smtClean="0">
                <a:solidFill>
                  <a:schemeClr val="tx2"/>
                </a:solidFill>
              </a:rPr>
              <a:t> </a:t>
            </a:r>
            <a:endParaRPr lang="en-US" sz="4000" b="0" dirty="0">
              <a:solidFill>
                <a:schemeClr val="tx2"/>
              </a:solidFill>
            </a:endParaRPr>
          </a:p>
        </p:txBody>
      </p:sp>
      <p:sp>
        <p:nvSpPr>
          <p:cNvPr id="653319" name="Text Box 7"/>
          <p:cNvSpPr txBox="1">
            <a:spLocks noChangeArrowheads="1"/>
          </p:cNvSpPr>
          <p:nvPr/>
        </p:nvSpPr>
        <p:spPr bwMode="auto">
          <a:xfrm>
            <a:off x="381000" y="304800"/>
            <a:ext cx="8382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400" i="1" dirty="0">
                <a:solidFill>
                  <a:srgbClr val="E60702"/>
                </a:solidFill>
              </a:rPr>
              <a:t>What </a:t>
            </a:r>
            <a:r>
              <a:rPr lang="en-US" sz="4400" i="1" dirty="0" smtClean="0">
                <a:solidFill>
                  <a:srgbClr val="E60702"/>
                </a:solidFill>
              </a:rPr>
              <a:t>was the </a:t>
            </a:r>
            <a:r>
              <a:rPr lang="en-US" sz="4400" i="1" dirty="0">
                <a:solidFill>
                  <a:srgbClr val="E60702"/>
                </a:solidFill>
              </a:rPr>
              <a:t>Design </a:t>
            </a:r>
            <a:r>
              <a:rPr lang="en-US" sz="4400" i="1" dirty="0" smtClean="0">
                <a:solidFill>
                  <a:srgbClr val="E60702"/>
                </a:solidFill>
              </a:rPr>
              <a:t>Statement?</a:t>
            </a:r>
            <a:endParaRPr lang="en-US" sz="4400" i="1" dirty="0">
              <a:solidFill>
                <a:srgbClr val="E607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91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5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3318" grpId="0" autoUpdateAnimBg="0"/>
      <p:bldP spid="653319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3" y="1827213"/>
            <a:ext cx="50006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3078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53318" name="Rectangle 6"/>
          <p:cNvSpPr>
            <a:spLocks noChangeArrowheads="1"/>
          </p:cNvSpPr>
          <p:nvPr/>
        </p:nvSpPr>
        <p:spPr bwMode="auto">
          <a:xfrm>
            <a:off x="620713" y="2289175"/>
            <a:ext cx="8027987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Design, market, test, and mass produce a multi-function educational toy that is an infant activity center and a toddler walking </a:t>
            </a:r>
            <a:r>
              <a:rPr lang="en-US" sz="3600" dirty="0" smtClean="0">
                <a:solidFill>
                  <a:schemeClr val="tx2"/>
                </a:solidFill>
              </a:rPr>
              <a:t>aid.</a:t>
            </a:r>
            <a:r>
              <a:rPr lang="en-US" sz="4000" b="0" dirty="0" smtClean="0">
                <a:solidFill>
                  <a:schemeClr val="tx2"/>
                </a:solidFill>
              </a:rPr>
              <a:t> </a:t>
            </a:r>
            <a:endParaRPr lang="en-US" sz="4000" b="0" dirty="0">
              <a:solidFill>
                <a:schemeClr val="tx2"/>
              </a:solidFill>
            </a:endParaRPr>
          </a:p>
        </p:txBody>
      </p:sp>
      <p:sp>
        <p:nvSpPr>
          <p:cNvPr id="653319" name="Text Box 7"/>
          <p:cNvSpPr txBox="1">
            <a:spLocks noChangeArrowheads="1"/>
          </p:cNvSpPr>
          <p:nvPr/>
        </p:nvSpPr>
        <p:spPr bwMode="auto">
          <a:xfrm>
            <a:off x="381000" y="304800"/>
            <a:ext cx="8382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400" i="1" dirty="0">
                <a:solidFill>
                  <a:srgbClr val="E60702"/>
                </a:solidFill>
              </a:rPr>
              <a:t>What </a:t>
            </a:r>
            <a:r>
              <a:rPr lang="en-US" sz="4400" i="1" dirty="0" smtClean="0">
                <a:solidFill>
                  <a:srgbClr val="E60702"/>
                </a:solidFill>
              </a:rPr>
              <a:t>was the </a:t>
            </a:r>
            <a:r>
              <a:rPr lang="en-US" sz="4400" i="1" dirty="0">
                <a:solidFill>
                  <a:srgbClr val="E60702"/>
                </a:solidFill>
              </a:rPr>
              <a:t>Design </a:t>
            </a:r>
            <a:r>
              <a:rPr lang="en-US" sz="4400" i="1" dirty="0" smtClean="0">
                <a:solidFill>
                  <a:srgbClr val="E60702"/>
                </a:solidFill>
              </a:rPr>
              <a:t>Statement?</a:t>
            </a:r>
            <a:endParaRPr lang="en-US" sz="4400" i="1" dirty="0">
              <a:solidFill>
                <a:srgbClr val="E607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32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5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3318" grpId="0" autoUpdateAnimBg="0"/>
      <p:bldP spid="653319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96"/>
          <a:stretch/>
        </p:blipFill>
        <p:spPr bwMode="auto">
          <a:xfrm>
            <a:off x="3722324" y="312739"/>
            <a:ext cx="5344321" cy="364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1" name="Text Box 8"/>
          <p:cNvSpPr txBox="1">
            <a:spLocks noChangeArrowheads="1"/>
          </p:cNvSpPr>
          <p:nvPr/>
        </p:nvSpPr>
        <p:spPr bwMode="auto">
          <a:xfrm>
            <a:off x="457200" y="2338388"/>
            <a:ext cx="2514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sz="4000" b="0">
                <a:solidFill>
                  <a:schemeClr val="tx1"/>
                </a:solidFill>
              </a:rPr>
              <a:t>Design Statement</a:t>
            </a:r>
          </a:p>
        </p:txBody>
      </p:sp>
      <p:sp>
        <p:nvSpPr>
          <p:cNvPr id="29702" name="Line 9"/>
          <p:cNvSpPr>
            <a:spLocks noChangeShapeType="1"/>
          </p:cNvSpPr>
          <p:nvPr/>
        </p:nvSpPr>
        <p:spPr bwMode="auto">
          <a:xfrm flipH="1" flipV="1">
            <a:off x="3048000" y="2719388"/>
            <a:ext cx="914400" cy="9302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3" name="Rectangle 10"/>
          <p:cNvSpPr>
            <a:spLocks noChangeArrowheads="1"/>
          </p:cNvSpPr>
          <p:nvPr/>
        </p:nvSpPr>
        <p:spPr bwMode="auto">
          <a:xfrm>
            <a:off x="3962400" y="3367088"/>
            <a:ext cx="4953000" cy="59531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91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03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3" y="1827213"/>
            <a:ext cx="50006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1027"/>
          <p:cNvSpPr>
            <a:spLocks noChangeArrowheads="1"/>
          </p:cNvSpPr>
          <p:nvPr/>
        </p:nvSpPr>
        <p:spPr bwMode="auto">
          <a:xfrm>
            <a:off x="0" y="3078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30724" name="Group 1028"/>
          <p:cNvGrpSpPr>
            <a:grpSpLocks/>
          </p:cNvGrpSpPr>
          <p:nvPr/>
        </p:nvGrpSpPr>
        <p:grpSpPr bwMode="auto">
          <a:xfrm>
            <a:off x="374650" y="1889125"/>
            <a:ext cx="8769350" cy="3724276"/>
            <a:chOff x="192" y="1551"/>
            <a:chExt cx="5524" cy="2346"/>
          </a:xfrm>
        </p:grpSpPr>
        <p:sp>
          <p:nvSpPr>
            <p:cNvPr id="30726" name="Text Box 1029"/>
            <p:cNvSpPr txBox="1">
              <a:spLocks noChangeArrowheads="1"/>
            </p:cNvSpPr>
            <p:nvPr/>
          </p:nvSpPr>
          <p:spPr bwMode="auto">
            <a:xfrm>
              <a:off x="336" y="1551"/>
              <a:ext cx="5380" cy="2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4000" b="0" dirty="0" smtClean="0">
                  <a:solidFill>
                    <a:schemeClr val="tx1"/>
                  </a:solidFill>
                </a:rPr>
                <a:t>Client / End User / Target </a:t>
              </a:r>
              <a:r>
                <a:rPr lang="en-US" sz="4000" b="0" dirty="0">
                  <a:solidFill>
                    <a:schemeClr val="tx1"/>
                  </a:solidFill>
                </a:rPr>
                <a:t>Consumer</a:t>
              </a:r>
            </a:p>
            <a:p>
              <a:pPr eaLnBrk="1" hangingPunct="1"/>
              <a:endParaRPr lang="en-US" sz="1200" b="0" dirty="0">
                <a:solidFill>
                  <a:schemeClr val="tx1"/>
                </a:solidFill>
              </a:endParaRPr>
            </a:p>
            <a:p>
              <a:pPr eaLnBrk="1" hangingPunct="1"/>
              <a:r>
                <a:rPr lang="en-US" sz="4000" b="0" dirty="0">
                  <a:solidFill>
                    <a:schemeClr val="tx1"/>
                  </a:solidFill>
                </a:rPr>
                <a:t>Problem Statement</a:t>
              </a:r>
            </a:p>
            <a:p>
              <a:pPr eaLnBrk="1" hangingPunct="1"/>
              <a:endParaRPr lang="en-US" sz="1200" b="0" dirty="0">
                <a:solidFill>
                  <a:schemeClr val="tx1"/>
                </a:solidFill>
              </a:endParaRPr>
            </a:p>
            <a:p>
              <a:pPr eaLnBrk="1" hangingPunct="1"/>
              <a:r>
                <a:rPr lang="en-US" sz="4000" b="0" dirty="0">
                  <a:solidFill>
                    <a:schemeClr val="tx1"/>
                  </a:solidFill>
                </a:rPr>
                <a:t>Design Statement</a:t>
              </a:r>
              <a:endParaRPr lang="en-US" sz="1000" b="0" dirty="0">
                <a:solidFill>
                  <a:schemeClr val="tx1"/>
                </a:solidFill>
              </a:endParaRPr>
            </a:p>
            <a:p>
              <a:pPr eaLnBrk="1" hangingPunct="1"/>
              <a:endParaRPr lang="en-US" sz="1200" b="0" dirty="0">
                <a:solidFill>
                  <a:schemeClr val="tx1"/>
                </a:solidFill>
              </a:endParaRPr>
            </a:p>
            <a:p>
              <a:r>
                <a:rPr lang="en-US" sz="4000" b="0" dirty="0">
                  <a:solidFill>
                    <a:srgbClr val="FF0000"/>
                  </a:solidFill>
                </a:rPr>
                <a:t>Criteria &amp; Constraints</a:t>
              </a:r>
            </a:p>
            <a:p>
              <a:pPr eaLnBrk="1" hangingPunct="1"/>
              <a:endParaRPr lang="en-US" sz="4000" b="0" dirty="0">
                <a:solidFill>
                  <a:srgbClr val="E60702"/>
                </a:solidFill>
              </a:endParaRPr>
            </a:p>
          </p:txBody>
        </p:sp>
        <p:sp>
          <p:nvSpPr>
            <p:cNvPr id="30727" name="Oval 1030"/>
            <p:cNvSpPr>
              <a:spLocks noChangeArrowheads="1"/>
            </p:cNvSpPr>
            <p:nvPr/>
          </p:nvSpPr>
          <p:spPr bwMode="auto">
            <a:xfrm>
              <a:off x="192" y="1707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28" name="Oval 1031"/>
            <p:cNvSpPr>
              <a:spLocks noChangeArrowheads="1"/>
            </p:cNvSpPr>
            <p:nvPr/>
          </p:nvSpPr>
          <p:spPr bwMode="auto">
            <a:xfrm>
              <a:off x="192" y="2220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29" name="Oval 1032"/>
            <p:cNvSpPr>
              <a:spLocks noChangeArrowheads="1"/>
            </p:cNvSpPr>
            <p:nvPr/>
          </p:nvSpPr>
          <p:spPr bwMode="auto">
            <a:xfrm>
              <a:off x="192" y="2718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0" name="Oval 1033"/>
            <p:cNvSpPr>
              <a:spLocks noChangeArrowheads="1"/>
            </p:cNvSpPr>
            <p:nvPr/>
          </p:nvSpPr>
          <p:spPr bwMode="auto">
            <a:xfrm>
              <a:off x="192" y="3216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dirty="0" smtClean="0"/>
              <a:t>Question #4: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69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3" y="1827213"/>
            <a:ext cx="50006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3078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54351" name="Text Box 15"/>
          <p:cNvSpPr txBox="1">
            <a:spLocks noChangeArrowheads="1"/>
          </p:cNvSpPr>
          <p:nvPr/>
        </p:nvSpPr>
        <p:spPr bwMode="auto">
          <a:xfrm>
            <a:off x="381000" y="176213"/>
            <a:ext cx="8382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400" i="1" dirty="0" smtClean="0">
                <a:solidFill>
                  <a:srgbClr val="FF0000"/>
                </a:solidFill>
              </a:rPr>
              <a:t>What might the </a:t>
            </a:r>
            <a:r>
              <a:rPr lang="en-US" sz="4400" i="1" dirty="0">
                <a:solidFill>
                  <a:srgbClr val="FF0000"/>
                </a:solidFill>
              </a:rPr>
              <a:t>Criteria &amp; </a:t>
            </a:r>
            <a:r>
              <a:rPr lang="en-US" sz="4400" i="1" dirty="0" smtClean="0">
                <a:solidFill>
                  <a:srgbClr val="FF0000"/>
                </a:solidFill>
              </a:rPr>
              <a:t>Constraints have been?</a:t>
            </a:r>
            <a:endParaRPr lang="en-US" sz="4400" i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1752600"/>
            <a:ext cx="8229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404040"/>
                </a:solidFill>
                <a:latin typeface="Proxima Nova"/>
              </a:rPr>
              <a:t>The criteria is a </a:t>
            </a:r>
            <a:r>
              <a:rPr lang="en-US" sz="3200" dirty="0">
                <a:solidFill>
                  <a:srgbClr val="404040"/>
                </a:solidFill>
                <a:latin typeface="Proxima Nova"/>
              </a:rPr>
              <a:t>list of specific, concise </a:t>
            </a:r>
            <a:r>
              <a:rPr lang="en-US" sz="3200" dirty="0" smtClean="0">
                <a:solidFill>
                  <a:srgbClr val="404040"/>
                </a:solidFill>
                <a:latin typeface="Proxima Nova"/>
              </a:rPr>
              <a:t>measurable </a:t>
            </a:r>
            <a:r>
              <a:rPr lang="en-US" sz="3200" dirty="0">
                <a:solidFill>
                  <a:srgbClr val="404040"/>
                </a:solidFill>
                <a:latin typeface="Proxima Nova"/>
              </a:rPr>
              <a:t>requirements that describe what the </a:t>
            </a:r>
            <a:r>
              <a:rPr lang="en-US" sz="3200" dirty="0" smtClean="0">
                <a:solidFill>
                  <a:srgbClr val="404040"/>
                </a:solidFill>
                <a:latin typeface="Proxima Nova"/>
              </a:rPr>
              <a:t>solution </a:t>
            </a:r>
            <a:r>
              <a:rPr lang="en-US" sz="3200" dirty="0">
                <a:solidFill>
                  <a:srgbClr val="404040"/>
                </a:solidFill>
                <a:latin typeface="Proxima Nova"/>
              </a:rPr>
              <a:t>must do to meet the needs of stakeholders and be successful</a:t>
            </a:r>
            <a:r>
              <a:rPr lang="en-US" sz="3200" dirty="0" smtClean="0">
                <a:solidFill>
                  <a:srgbClr val="404040"/>
                </a:solidFill>
                <a:latin typeface="Proxima Nova"/>
              </a:rPr>
              <a:t>.</a:t>
            </a:r>
          </a:p>
          <a:p>
            <a:endParaRPr lang="en-US" sz="3200" dirty="0">
              <a:solidFill>
                <a:srgbClr val="404040"/>
              </a:solidFill>
              <a:latin typeface="Proxima Nova"/>
            </a:endParaRPr>
          </a:p>
          <a:p>
            <a:r>
              <a:rPr lang="en-US" sz="3200" dirty="0">
                <a:solidFill>
                  <a:srgbClr val="404040"/>
                </a:solidFill>
                <a:latin typeface="Proxima Nova"/>
              </a:rPr>
              <a:t>C</a:t>
            </a:r>
            <a:r>
              <a:rPr lang="en-US" sz="3200" dirty="0" smtClean="0">
                <a:solidFill>
                  <a:srgbClr val="404040"/>
                </a:solidFill>
                <a:latin typeface="Proxima Nova"/>
              </a:rPr>
              <a:t>onstraints are the </a:t>
            </a:r>
            <a:r>
              <a:rPr lang="en-US" sz="3200" dirty="0">
                <a:solidFill>
                  <a:srgbClr val="404040"/>
                </a:solidFill>
                <a:latin typeface="Proxima Nova"/>
              </a:rPr>
              <a:t>limits on the design and production of a product, expressed with specific, measurable values. These might include </a:t>
            </a:r>
            <a:r>
              <a:rPr lang="en-US" sz="3200" dirty="0" smtClean="0">
                <a:solidFill>
                  <a:srgbClr val="404040"/>
                </a:solidFill>
                <a:latin typeface="Proxima Nova"/>
              </a:rPr>
              <a:t>time, </a:t>
            </a:r>
            <a:r>
              <a:rPr lang="en-US" sz="3200" dirty="0">
                <a:solidFill>
                  <a:srgbClr val="404040"/>
                </a:solidFill>
                <a:latin typeface="Proxima Nova"/>
              </a:rPr>
              <a:t>budget, codes, safety, or physical attributes (size, weight, color).</a:t>
            </a:r>
          </a:p>
        </p:txBody>
      </p:sp>
    </p:spTree>
    <p:extLst>
      <p:ext uri="{BB962C8B-B14F-4D97-AF65-F5344CB8AC3E}">
        <p14:creationId xmlns:p14="http://schemas.microsoft.com/office/powerpoint/2010/main" val="379438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4351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3" y="1827213"/>
            <a:ext cx="50006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3078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482600" y="1622425"/>
            <a:ext cx="8189913" cy="5016500"/>
            <a:chOff x="432" y="1149"/>
            <a:chExt cx="5159" cy="3160"/>
          </a:xfrm>
        </p:grpSpPr>
        <p:sp>
          <p:nvSpPr>
            <p:cNvPr id="31750" name="Rectangle 7"/>
            <p:cNvSpPr>
              <a:spLocks noChangeArrowheads="1"/>
            </p:cNvSpPr>
            <p:nvPr/>
          </p:nvSpPr>
          <p:spPr bwMode="auto">
            <a:xfrm>
              <a:off x="624" y="1149"/>
              <a:ext cx="4967" cy="3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chemeClr val="tx2"/>
                  </a:solidFill>
                </a:rPr>
                <a:t>Easy </a:t>
              </a:r>
              <a:r>
                <a:rPr lang="en-US" sz="4000" dirty="0">
                  <a:solidFill>
                    <a:schemeClr val="tx2"/>
                  </a:solidFill>
                </a:rPr>
                <a:t>to </a:t>
              </a:r>
              <a:r>
                <a:rPr lang="en-US" sz="4000" dirty="0" smtClean="0">
                  <a:solidFill>
                    <a:schemeClr val="tx2"/>
                  </a:solidFill>
                </a:rPr>
                <a:t>assemble</a:t>
              </a:r>
            </a:p>
            <a:p>
              <a:r>
                <a:rPr lang="en-US" sz="4000" dirty="0" smtClean="0">
                  <a:solidFill>
                    <a:schemeClr val="tx2"/>
                  </a:solidFill>
                </a:rPr>
                <a:t>Visually </a:t>
              </a:r>
              <a:r>
                <a:rPr lang="en-US" sz="4000" dirty="0">
                  <a:solidFill>
                    <a:schemeClr val="tx2"/>
                  </a:solidFill>
                </a:rPr>
                <a:t>stimulating to a child</a:t>
              </a:r>
            </a:p>
            <a:p>
              <a:r>
                <a:rPr lang="en-US" sz="4000" dirty="0" smtClean="0">
                  <a:solidFill>
                    <a:schemeClr val="tx2"/>
                  </a:solidFill>
                </a:rPr>
                <a:t>Contains </a:t>
              </a:r>
              <a:r>
                <a:rPr lang="en-US" sz="4000" dirty="0">
                  <a:solidFill>
                    <a:schemeClr val="tx2"/>
                  </a:solidFill>
                </a:rPr>
                <a:t>multiple shapes, numbers and letters</a:t>
              </a:r>
            </a:p>
            <a:p>
              <a:r>
                <a:rPr lang="en-US" sz="4000" dirty="0" smtClean="0">
                  <a:solidFill>
                    <a:schemeClr val="tx2"/>
                  </a:solidFill>
                </a:rPr>
                <a:t>Plays </a:t>
              </a:r>
              <a:r>
                <a:rPr lang="en-US" sz="4000" dirty="0">
                  <a:solidFill>
                    <a:schemeClr val="tx2"/>
                  </a:solidFill>
                </a:rPr>
                <a:t>music</a:t>
              </a:r>
            </a:p>
            <a:p>
              <a:r>
                <a:rPr lang="en-US" sz="4000" dirty="0" smtClean="0">
                  <a:solidFill>
                    <a:schemeClr val="tx2"/>
                  </a:solidFill>
                </a:rPr>
                <a:t>Complies </a:t>
              </a:r>
              <a:r>
                <a:rPr lang="en-US" sz="4000" dirty="0">
                  <a:solidFill>
                    <a:schemeClr val="tx2"/>
                  </a:solidFill>
                </a:rPr>
                <a:t>with all applicable health and safety codes</a:t>
              </a:r>
            </a:p>
            <a:p>
              <a:r>
                <a:rPr lang="en-US" sz="4000" dirty="0" smtClean="0">
                  <a:solidFill>
                    <a:schemeClr val="tx2"/>
                  </a:solidFill>
                </a:rPr>
                <a:t>Easy </a:t>
              </a:r>
              <a:r>
                <a:rPr lang="en-US" sz="4000" dirty="0">
                  <a:solidFill>
                    <a:schemeClr val="tx2"/>
                  </a:solidFill>
                </a:rPr>
                <a:t>to clean</a:t>
              </a:r>
            </a:p>
          </p:txBody>
        </p:sp>
        <p:sp>
          <p:nvSpPr>
            <p:cNvPr id="31751" name="Oval 8"/>
            <p:cNvSpPr>
              <a:spLocks noChangeArrowheads="1"/>
            </p:cNvSpPr>
            <p:nvPr/>
          </p:nvSpPr>
          <p:spPr bwMode="auto">
            <a:xfrm>
              <a:off x="432" y="1341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E60702"/>
                </a:gs>
                <a:gs pos="100000">
                  <a:srgbClr val="6A030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2" name="Oval 9"/>
            <p:cNvSpPr>
              <a:spLocks noChangeArrowheads="1"/>
            </p:cNvSpPr>
            <p:nvPr/>
          </p:nvSpPr>
          <p:spPr bwMode="auto">
            <a:xfrm>
              <a:off x="432" y="1725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E60702"/>
                </a:gs>
                <a:gs pos="100000">
                  <a:srgbClr val="6A030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3" name="Oval 10"/>
            <p:cNvSpPr>
              <a:spLocks noChangeArrowheads="1"/>
            </p:cNvSpPr>
            <p:nvPr/>
          </p:nvSpPr>
          <p:spPr bwMode="auto">
            <a:xfrm>
              <a:off x="432" y="2109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E60702"/>
                </a:gs>
                <a:gs pos="100000">
                  <a:srgbClr val="6A030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4" name="Oval 11"/>
            <p:cNvSpPr>
              <a:spLocks noChangeArrowheads="1"/>
            </p:cNvSpPr>
            <p:nvPr/>
          </p:nvSpPr>
          <p:spPr bwMode="auto">
            <a:xfrm>
              <a:off x="432" y="2853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E60702"/>
                </a:gs>
                <a:gs pos="100000">
                  <a:srgbClr val="6A030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5" name="Oval 12"/>
            <p:cNvSpPr>
              <a:spLocks noChangeArrowheads="1"/>
            </p:cNvSpPr>
            <p:nvPr/>
          </p:nvSpPr>
          <p:spPr bwMode="auto">
            <a:xfrm>
              <a:off x="432" y="3261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E60702"/>
                </a:gs>
                <a:gs pos="100000">
                  <a:srgbClr val="6A030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6" name="Oval 13"/>
            <p:cNvSpPr>
              <a:spLocks noChangeArrowheads="1"/>
            </p:cNvSpPr>
            <p:nvPr/>
          </p:nvSpPr>
          <p:spPr bwMode="auto">
            <a:xfrm>
              <a:off x="432" y="4015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E60702"/>
                </a:gs>
                <a:gs pos="100000">
                  <a:srgbClr val="6A030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54351" name="Text Box 15"/>
          <p:cNvSpPr txBox="1">
            <a:spLocks noChangeArrowheads="1"/>
          </p:cNvSpPr>
          <p:nvPr/>
        </p:nvSpPr>
        <p:spPr bwMode="auto">
          <a:xfrm>
            <a:off x="381000" y="176213"/>
            <a:ext cx="8382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400" i="1" dirty="0" smtClean="0">
                <a:solidFill>
                  <a:srgbClr val="FF0000"/>
                </a:solidFill>
              </a:rPr>
              <a:t>What might the </a:t>
            </a:r>
            <a:r>
              <a:rPr lang="en-US" sz="4400" i="1" dirty="0">
                <a:solidFill>
                  <a:srgbClr val="FF0000"/>
                </a:solidFill>
              </a:rPr>
              <a:t>Criteria &amp; </a:t>
            </a:r>
            <a:r>
              <a:rPr lang="en-US" sz="4400" i="1" dirty="0" smtClean="0">
                <a:solidFill>
                  <a:srgbClr val="FF0000"/>
                </a:solidFill>
              </a:rPr>
              <a:t>Constraints have been?</a:t>
            </a:r>
            <a:endParaRPr lang="en-US" sz="4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24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435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 a Design Brief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50000"/>
              </a:spcBef>
              <a:buNone/>
            </a:pPr>
            <a:r>
              <a:rPr lang="en-US" sz="3600" dirty="0" smtClean="0">
                <a:solidFill>
                  <a:srgbClr val="A50021"/>
                </a:solidFill>
              </a:rPr>
              <a:t>Design briefs are written to help the designer design their solutions and to ensure that their designs actually solve the problem that they are looking to solve.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n-US" sz="3600" dirty="0" smtClean="0">
                <a:solidFill>
                  <a:srgbClr val="A50021"/>
                </a:solidFill>
              </a:rPr>
              <a:t>They are written in the “Finding the Problem” stage of the design process.</a:t>
            </a:r>
            <a:endParaRPr lang="en-US" sz="3600" dirty="0">
              <a:solidFill>
                <a:srgbClr val="A50021"/>
              </a:solidFill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0421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3" y="1827213"/>
            <a:ext cx="50006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3078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685800" y="1971675"/>
            <a:ext cx="7739063" cy="3749675"/>
            <a:chOff x="432" y="1008"/>
            <a:chExt cx="4875" cy="2362"/>
          </a:xfrm>
        </p:grpSpPr>
        <p:sp>
          <p:nvSpPr>
            <p:cNvPr id="32774" name="Rectangle 24"/>
            <p:cNvSpPr>
              <a:spLocks noChangeArrowheads="1"/>
            </p:cNvSpPr>
            <p:nvPr/>
          </p:nvSpPr>
          <p:spPr bwMode="auto">
            <a:xfrm>
              <a:off x="624" y="1008"/>
              <a:ext cx="4683" cy="2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chemeClr val="tx2"/>
                  </a:solidFill>
                </a:rPr>
                <a:t>Easy </a:t>
              </a:r>
              <a:r>
                <a:rPr lang="en-US" sz="4000" dirty="0">
                  <a:solidFill>
                    <a:schemeClr val="tx2"/>
                  </a:solidFill>
                </a:rPr>
                <a:t>to configure to infant or toddler mode</a:t>
              </a:r>
            </a:p>
            <a:p>
              <a:r>
                <a:rPr lang="en-US" sz="4000" dirty="0" smtClean="0">
                  <a:solidFill>
                    <a:schemeClr val="tx2"/>
                  </a:solidFill>
                </a:rPr>
                <a:t>Weighs </a:t>
              </a:r>
              <a:r>
                <a:rPr lang="en-US" sz="4000" dirty="0">
                  <a:solidFill>
                    <a:schemeClr val="tx2"/>
                  </a:solidFill>
                </a:rPr>
                <a:t>less than 4 </a:t>
              </a:r>
              <a:r>
                <a:rPr lang="en-US" sz="4000" dirty="0" err="1">
                  <a:solidFill>
                    <a:schemeClr val="tx2"/>
                  </a:solidFill>
                </a:rPr>
                <a:t>lb</a:t>
              </a:r>
              <a:endParaRPr lang="en-US" sz="4000" dirty="0">
                <a:solidFill>
                  <a:schemeClr val="tx2"/>
                </a:solidFill>
              </a:endParaRPr>
            </a:p>
            <a:p>
              <a:r>
                <a:rPr lang="en-US" sz="4000" dirty="0" smtClean="0">
                  <a:solidFill>
                    <a:schemeClr val="tx2"/>
                  </a:solidFill>
                </a:rPr>
                <a:t>Retail </a:t>
              </a:r>
              <a:r>
                <a:rPr lang="en-US" sz="4000" dirty="0">
                  <a:solidFill>
                    <a:schemeClr val="tx2"/>
                  </a:solidFill>
                </a:rPr>
                <a:t>price less than $20</a:t>
              </a:r>
            </a:p>
            <a:p>
              <a:r>
                <a:rPr lang="en-US" sz="4000" dirty="0" smtClean="0">
                  <a:solidFill>
                    <a:schemeClr val="tx2"/>
                  </a:solidFill>
                </a:rPr>
                <a:t>Parts </a:t>
              </a:r>
              <a:r>
                <a:rPr lang="en-US" sz="4000" dirty="0">
                  <a:solidFill>
                    <a:schemeClr val="tx2"/>
                  </a:solidFill>
                </a:rPr>
                <a:t>are primarily injection moldings</a:t>
              </a:r>
            </a:p>
          </p:txBody>
        </p:sp>
        <p:sp>
          <p:nvSpPr>
            <p:cNvPr id="32775" name="Oval 25"/>
            <p:cNvSpPr>
              <a:spLocks noChangeArrowheads="1"/>
            </p:cNvSpPr>
            <p:nvPr/>
          </p:nvSpPr>
          <p:spPr bwMode="auto">
            <a:xfrm>
              <a:off x="432" y="1944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E60702"/>
                </a:gs>
                <a:gs pos="100000">
                  <a:srgbClr val="6A030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6" name="Oval 26"/>
            <p:cNvSpPr>
              <a:spLocks noChangeArrowheads="1"/>
            </p:cNvSpPr>
            <p:nvPr/>
          </p:nvSpPr>
          <p:spPr bwMode="auto">
            <a:xfrm>
              <a:off x="432" y="2331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E60702"/>
                </a:gs>
                <a:gs pos="100000">
                  <a:srgbClr val="6A030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7" name="Oval 27"/>
            <p:cNvSpPr>
              <a:spLocks noChangeArrowheads="1"/>
            </p:cNvSpPr>
            <p:nvPr/>
          </p:nvSpPr>
          <p:spPr bwMode="auto">
            <a:xfrm>
              <a:off x="432" y="2715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E60702"/>
                </a:gs>
                <a:gs pos="100000">
                  <a:srgbClr val="6A030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8" name="Oval 30"/>
            <p:cNvSpPr>
              <a:spLocks noChangeArrowheads="1"/>
            </p:cNvSpPr>
            <p:nvPr/>
          </p:nvSpPr>
          <p:spPr bwMode="auto">
            <a:xfrm>
              <a:off x="438" y="1194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E60702"/>
                </a:gs>
                <a:gs pos="100000">
                  <a:srgbClr val="6A030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2773" name="Text Box 31"/>
          <p:cNvSpPr txBox="1">
            <a:spLocks noChangeArrowheads="1"/>
          </p:cNvSpPr>
          <p:nvPr/>
        </p:nvSpPr>
        <p:spPr bwMode="auto">
          <a:xfrm>
            <a:off x="381000" y="176213"/>
            <a:ext cx="8382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400" i="1" dirty="0">
                <a:solidFill>
                  <a:srgbClr val="FF0000"/>
                </a:solidFill>
              </a:rPr>
              <a:t>What might the Criteria &amp; </a:t>
            </a:r>
            <a:r>
              <a:rPr lang="en-US" sz="4400" i="1" dirty="0" smtClean="0">
                <a:solidFill>
                  <a:srgbClr val="FF0000"/>
                </a:solidFill>
              </a:rPr>
              <a:t>Constraints </a:t>
            </a:r>
            <a:r>
              <a:rPr lang="en-US" sz="4400" i="1" dirty="0">
                <a:solidFill>
                  <a:srgbClr val="FF0000"/>
                </a:solidFill>
              </a:rPr>
              <a:t>have been?</a:t>
            </a:r>
          </a:p>
        </p:txBody>
      </p:sp>
    </p:spTree>
    <p:extLst>
      <p:ext uri="{BB962C8B-B14F-4D97-AF65-F5344CB8AC3E}">
        <p14:creationId xmlns:p14="http://schemas.microsoft.com/office/powerpoint/2010/main" val="270823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41314"/>
            <a:ext cx="5018492" cy="5738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6" name="Text Box 9"/>
          <p:cNvSpPr txBox="1">
            <a:spLocks noChangeArrowheads="1"/>
          </p:cNvSpPr>
          <p:nvPr/>
        </p:nvSpPr>
        <p:spPr bwMode="auto">
          <a:xfrm>
            <a:off x="-152400" y="3124200"/>
            <a:ext cx="300046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sz="4000" b="0" dirty="0">
                <a:solidFill>
                  <a:schemeClr val="tx1"/>
                </a:solidFill>
              </a:rPr>
              <a:t>Criteria &amp; Constraints</a:t>
            </a:r>
          </a:p>
          <a:p>
            <a:pPr algn="r" eaLnBrk="1" hangingPunct="1">
              <a:spcBef>
                <a:spcPct val="50000"/>
              </a:spcBef>
            </a:pPr>
            <a:endParaRPr lang="en-US" sz="4000" b="0" dirty="0">
              <a:solidFill>
                <a:schemeClr val="tx1"/>
              </a:solidFill>
            </a:endParaRPr>
          </a:p>
        </p:txBody>
      </p:sp>
      <p:sp>
        <p:nvSpPr>
          <p:cNvPr id="33797" name="Line 10"/>
          <p:cNvSpPr>
            <a:spLocks noChangeShapeType="1"/>
          </p:cNvSpPr>
          <p:nvPr/>
        </p:nvSpPr>
        <p:spPr bwMode="auto">
          <a:xfrm flipH="1" flipV="1">
            <a:off x="2929156" y="3505200"/>
            <a:ext cx="1033244" cy="1219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8" name="Rectangle 11"/>
          <p:cNvSpPr>
            <a:spLocks noChangeArrowheads="1"/>
          </p:cNvSpPr>
          <p:nvPr/>
        </p:nvSpPr>
        <p:spPr bwMode="auto">
          <a:xfrm>
            <a:off x="3962400" y="3914775"/>
            <a:ext cx="4952999" cy="233203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2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828800"/>
            <a:ext cx="6289431" cy="4753640"/>
          </a:xfrm>
          <a:prstGeom prst="rect">
            <a:avLst/>
          </a:prstGeom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0" y="3078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dirty="0" smtClean="0"/>
              <a:t>Question #4: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990601"/>
            <a:ext cx="8229600" cy="6858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dirty="0" smtClean="0">
                <a:solidFill>
                  <a:schemeClr val="accent2"/>
                </a:solidFill>
              </a:rPr>
              <a:t>What might the design brief </a:t>
            </a:r>
            <a:r>
              <a:rPr lang="en-US" dirty="0" smtClean="0">
                <a:solidFill>
                  <a:schemeClr val="accent2"/>
                </a:solidFill>
              </a:rPr>
              <a:t>have looked like for this design?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32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3078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215900" y="1919288"/>
            <a:ext cx="8699500" cy="3724274"/>
            <a:chOff x="192" y="1551"/>
            <a:chExt cx="5480" cy="2346"/>
          </a:xfrm>
        </p:grpSpPr>
        <p:sp>
          <p:nvSpPr>
            <p:cNvPr id="19462" name="Text Box 20"/>
            <p:cNvSpPr txBox="1">
              <a:spLocks noChangeArrowheads="1"/>
            </p:cNvSpPr>
            <p:nvPr/>
          </p:nvSpPr>
          <p:spPr bwMode="auto">
            <a:xfrm>
              <a:off x="336" y="1551"/>
              <a:ext cx="5336" cy="2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4000" b="0" dirty="0" smtClean="0">
                  <a:solidFill>
                    <a:schemeClr val="tx1"/>
                  </a:solidFill>
                </a:rPr>
                <a:t>Client / End User / Target </a:t>
              </a:r>
              <a:r>
                <a:rPr lang="en-US" sz="4000" b="0" dirty="0">
                  <a:solidFill>
                    <a:schemeClr val="tx1"/>
                  </a:solidFill>
                </a:rPr>
                <a:t>Consumer</a:t>
              </a:r>
            </a:p>
            <a:p>
              <a:pPr eaLnBrk="1" hangingPunct="1"/>
              <a:endParaRPr lang="en-US" sz="1200" b="0" dirty="0">
                <a:solidFill>
                  <a:schemeClr val="tx1"/>
                </a:solidFill>
              </a:endParaRPr>
            </a:p>
            <a:p>
              <a:pPr eaLnBrk="1" hangingPunct="1"/>
              <a:r>
                <a:rPr lang="en-US" sz="4000" b="0" dirty="0">
                  <a:solidFill>
                    <a:schemeClr val="tx1"/>
                  </a:solidFill>
                </a:rPr>
                <a:t>Problem Statement</a:t>
              </a:r>
            </a:p>
            <a:p>
              <a:pPr eaLnBrk="1" hangingPunct="1"/>
              <a:endParaRPr lang="en-US" sz="1200" b="0" dirty="0">
                <a:solidFill>
                  <a:schemeClr val="tx1"/>
                </a:solidFill>
              </a:endParaRPr>
            </a:p>
            <a:p>
              <a:pPr eaLnBrk="1" hangingPunct="1"/>
              <a:r>
                <a:rPr lang="en-US" sz="4000" b="0" dirty="0">
                  <a:solidFill>
                    <a:schemeClr val="tx1"/>
                  </a:solidFill>
                </a:rPr>
                <a:t>Design Statement</a:t>
              </a:r>
              <a:endParaRPr lang="en-US" sz="1000" b="0" dirty="0">
                <a:solidFill>
                  <a:schemeClr val="tx1"/>
                </a:solidFill>
              </a:endParaRPr>
            </a:p>
            <a:p>
              <a:pPr eaLnBrk="1" hangingPunct="1"/>
              <a:endParaRPr lang="en-US" sz="1200" b="0" dirty="0">
                <a:solidFill>
                  <a:schemeClr val="tx1"/>
                </a:solidFill>
              </a:endParaRPr>
            </a:p>
            <a:p>
              <a:r>
                <a:rPr lang="en-US" sz="4000" b="0" dirty="0">
                  <a:solidFill>
                    <a:schemeClr val="tx1"/>
                  </a:solidFill>
                </a:rPr>
                <a:t>Criteria &amp; Constraints</a:t>
              </a:r>
            </a:p>
            <a:p>
              <a:pPr eaLnBrk="1" hangingPunct="1"/>
              <a:endParaRPr lang="en-US" sz="4000" b="0" dirty="0">
                <a:solidFill>
                  <a:schemeClr val="tx1"/>
                </a:solidFill>
              </a:endParaRPr>
            </a:p>
          </p:txBody>
        </p:sp>
        <p:sp>
          <p:nvSpPr>
            <p:cNvPr id="19463" name="Oval 21"/>
            <p:cNvSpPr>
              <a:spLocks noChangeArrowheads="1"/>
            </p:cNvSpPr>
            <p:nvPr/>
          </p:nvSpPr>
          <p:spPr bwMode="auto">
            <a:xfrm>
              <a:off x="192" y="1707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4" name="Oval 22"/>
            <p:cNvSpPr>
              <a:spLocks noChangeArrowheads="1"/>
            </p:cNvSpPr>
            <p:nvPr/>
          </p:nvSpPr>
          <p:spPr bwMode="auto">
            <a:xfrm>
              <a:off x="192" y="2220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5" name="Oval 23"/>
            <p:cNvSpPr>
              <a:spLocks noChangeArrowheads="1"/>
            </p:cNvSpPr>
            <p:nvPr/>
          </p:nvSpPr>
          <p:spPr bwMode="auto">
            <a:xfrm>
              <a:off x="192" y="2718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6" name="Oval 24"/>
            <p:cNvSpPr>
              <a:spLocks noChangeArrowheads="1"/>
            </p:cNvSpPr>
            <p:nvPr/>
          </p:nvSpPr>
          <p:spPr bwMode="auto">
            <a:xfrm>
              <a:off x="192" y="3216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" name="Title 1"/>
          <p:cNvSpPr txBox="1">
            <a:spLocks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386B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mtClean="0"/>
              <a:t>Question #4:</a:t>
            </a:r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57200" y="990601"/>
            <a:ext cx="8229600" cy="6858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dirty="0" smtClean="0">
                <a:solidFill>
                  <a:schemeClr val="accent2"/>
                </a:solidFill>
              </a:rPr>
              <a:t>What might the design brief look like?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6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3" y="1828800"/>
            <a:ext cx="50292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of the design brief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990601"/>
            <a:ext cx="8229600" cy="6858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dirty="0" smtClean="0">
                <a:solidFill>
                  <a:schemeClr val="accent2"/>
                </a:solidFill>
              </a:rPr>
              <a:t>Assume that we are writing a design brief that ultimately became this design: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3" y="1827213"/>
            <a:ext cx="50006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3078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20484" name="Group 4"/>
          <p:cNvGrpSpPr>
            <a:grpSpLocks/>
          </p:cNvGrpSpPr>
          <p:nvPr/>
        </p:nvGrpSpPr>
        <p:grpSpPr bwMode="auto">
          <a:xfrm>
            <a:off x="231775" y="1916113"/>
            <a:ext cx="8912225" cy="3724274"/>
            <a:chOff x="192" y="1551"/>
            <a:chExt cx="5614" cy="2346"/>
          </a:xfrm>
        </p:grpSpPr>
        <p:sp>
          <p:nvSpPr>
            <p:cNvPr id="20486" name="Text Box 5"/>
            <p:cNvSpPr txBox="1">
              <a:spLocks noChangeArrowheads="1"/>
            </p:cNvSpPr>
            <p:nvPr/>
          </p:nvSpPr>
          <p:spPr bwMode="auto">
            <a:xfrm>
              <a:off x="336" y="1551"/>
              <a:ext cx="5470" cy="2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4000" b="0" dirty="0" smtClean="0">
                  <a:solidFill>
                    <a:srgbClr val="E60702"/>
                  </a:solidFill>
                </a:rPr>
                <a:t>Client / End User / Target </a:t>
              </a:r>
              <a:r>
                <a:rPr lang="en-US" sz="4000" b="0" dirty="0">
                  <a:solidFill>
                    <a:srgbClr val="E60702"/>
                  </a:solidFill>
                </a:rPr>
                <a:t>Consumer</a:t>
              </a:r>
            </a:p>
            <a:p>
              <a:pPr eaLnBrk="1" hangingPunct="1"/>
              <a:endParaRPr lang="en-US" sz="1200" b="0" dirty="0">
                <a:solidFill>
                  <a:srgbClr val="E60702"/>
                </a:solidFill>
              </a:endParaRPr>
            </a:p>
            <a:p>
              <a:pPr eaLnBrk="1" hangingPunct="1"/>
              <a:r>
                <a:rPr lang="en-US" sz="4000" b="0" dirty="0">
                  <a:solidFill>
                    <a:schemeClr val="tx1"/>
                  </a:solidFill>
                </a:rPr>
                <a:t>Problem Statement</a:t>
              </a:r>
            </a:p>
            <a:p>
              <a:pPr eaLnBrk="1" hangingPunct="1"/>
              <a:endParaRPr lang="en-US" sz="1200" b="0" dirty="0">
                <a:solidFill>
                  <a:schemeClr val="tx1"/>
                </a:solidFill>
              </a:endParaRPr>
            </a:p>
            <a:p>
              <a:pPr eaLnBrk="1" hangingPunct="1"/>
              <a:r>
                <a:rPr lang="en-US" sz="4000" b="0" dirty="0">
                  <a:solidFill>
                    <a:schemeClr val="tx1"/>
                  </a:solidFill>
                </a:rPr>
                <a:t>Design Statement</a:t>
              </a:r>
              <a:endParaRPr lang="en-US" sz="1000" b="0" dirty="0">
                <a:solidFill>
                  <a:schemeClr val="tx1"/>
                </a:solidFill>
              </a:endParaRPr>
            </a:p>
            <a:p>
              <a:pPr eaLnBrk="1" hangingPunct="1"/>
              <a:endParaRPr lang="en-US" sz="1200" b="0" dirty="0">
                <a:solidFill>
                  <a:schemeClr val="tx1"/>
                </a:solidFill>
              </a:endParaRPr>
            </a:p>
            <a:p>
              <a:r>
                <a:rPr lang="en-US" sz="4000" b="0" dirty="0">
                  <a:solidFill>
                    <a:schemeClr val="tx1"/>
                  </a:solidFill>
                </a:rPr>
                <a:t>Criteria &amp; Constraints</a:t>
              </a:r>
            </a:p>
            <a:p>
              <a:pPr eaLnBrk="1" hangingPunct="1"/>
              <a:endParaRPr lang="en-US" sz="4000" b="0" dirty="0">
                <a:solidFill>
                  <a:schemeClr val="tx1"/>
                </a:solidFill>
              </a:endParaRPr>
            </a:p>
          </p:txBody>
        </p:sp>
        <p:sp>
          <p:nvSpPr>
            <p:cNvPr id="20487" name="Oval 6"/>
            <p:cNvSpPr>
              <a:spLocks noChangeArrowheads="1"/>
            </p:cNvSpPr>
            <p:nvPr/>
          </p:nvSpPr>
          <p:spPr bwMode="auto">
            <a:xfrm>
              <a:off x="192" y="1707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8" name="Oval 7"/>
            <p:cNvSpPr>
              <a:spLocks noChangeArrowheads="1"/>
            </p:cNvSpPr>
            <p:nvPr/>
          </p:nvSpPr>
          <p:spPr bwMode="auto">
            <a:xfrm>
              <a:off x="192" y="2220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9" name="Oval 8"/>
            <p:cNvSpPr>
              <a:spLocks noChangeArrowheads="1"/>
            </p:cNvSpPr>
            <p:nvPr/>
          </p:nvSpPr>
          <p:spPr bwMode="auto">
            <a:xfrm>
              <a:off x="192" y="2718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0" name="Oval 9"/>
            <p:cNvSpPr>
              <a:spLocks noChangeArrowheads="1"/>
            </p:cNvSpPr>
            <p:nvPr/>
          </p:nvSpPr>
          <p:spPr bwMode="auto">
            <a:xfrm>
              <a:off x="192" y="3216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990601"/>
            <a:ext cx="8229600" cy="6858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dirty="0" smtClean="0">
                <a:solidFill>
                  <a:schemeClr val="accent2"/>
                </a:solidFill>
              </a:rPr>
              <a:t>The 4 main parts of the design brief are: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of the design brief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20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3" y="1827213"/>
            <a:ext cx="50006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32369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48196" name="Rectangle 4"/>
          <p:cNvSpPr>
            <a:spLocks noChangeArrowheads="1"/>
          </p:cNvSpPr>
          <p:nvPr/>
        </p:nvSpPr>
        <p:spPr bwMode="auto">
          <a:xfrm>
            <a:off x="344488" y="762000"/>
            <a:ext cx="82296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sz="3200" b="0">
                <a:solidFill>
                  <a:schemeClr val="tx2"/>
                </a:solidFill>
              </a:rPr>
              <a:t>A large toy manufacturer, such as Playskool™, Fisher Price™, Leap Frog™, etc.</a:t>
            </a:r>
          </a:p>
        </p:txBody>
      </p:sp>
      <p:sp>
        <p:nvSpPr>
          <p:cNvPr id="648197" name="Rectangle 5"/>
          <p:cNvSpPr>
            <a:spLocks noChangeArrowheads="1"/>
          </p:cNvSpPr>
          <p:nvPr/>
        </p:nvSpPr>
        <p:spPr bwMode="auto">
          <a:xfrm>
            <a:off x="417513" y="3716338"/>
            <a:ext cx="8726487" cy="252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200" b="0">
                <a:solidFill>
                  <a:schemeClr val="tx2"/>
                </a:solidFill>
              </a:rPr>
              <a:t>Obviously, a child is the end user, but a person (parent, family member, or family friend) considering the purchase of an educational toy for an infant or toddler would be the target consumer.</a:t>
            </a:r>
          </a:p>
        </p:txBody>
      </p:sp>
      <p:sp>
        <p:nvSpPr>
          <p:cNvPr id="648198" name="Text Box 6"/>
          <p:cNvSpPr txBox="1">
            <a:spLocks noChangeArrowheads="1"/>
          </p:cNvSpPr>
          <p:nvPr/>
        </p:nvSpPr>
        <p:spPr bwMode="auto">
          <a:xfrm>
            <a:off x="228600" y="152400"/>
            <a:ext cx="70278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i="1">
                <a:solidFill>
                  <a:srgbClr val="E60702"/>
                </a:solidFill>
              </a:rPr>
              <a:t>Who might the Client be?</a:t>
            </a:r>
          </a:p>
        </p:txBody>
      </p:sp>
      <p:sp>
        <p:nvSpPr>
          <p:cNvPr id="648199" name="Text Box 7"/>
          <p:cNvSpPr txBox="1">
            <a:spLocks noChangeArrowheads="1"/>
          </p:cNvSpPr>
          <p:nvPr/>
        </p:nvSpPr>
        <p:spPr bwMode="auto">
          <a:xfrm>
            <a:off x="271462" y="2768600"/>
            <a:ext cx="887253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i="1" dirty="0">
                <a:solidFill>
                  <a:srgbClr val="E60702"/>
                </a:solidFill>
              </a:rPr>
              <a:t>Who </a:t>
            </a:r>
            <a:r>
              <a:rPr lang="en-US" sz="4400" i="1" dirty="0" smtClean="0">
                <a:solidFill>
                  <a:srgbClr val="E60702"/>
                </a:solidFill>
              </a:rPr>
              <a:t>was the </a:t>
            </a:r>
            <a:r>
              <a:rPr lang="en-US" sz="4400" i="1" dirty="0">
                <a:solidFill>
                  <a:srgbClr val="E60702"/>
                </a:solidFill>
              </a:rPr>
              <a:t>Target Consumer?</a:t>
            </a:r>
          </a:p>
        </p:txBody>
      </p:sp>
    </p:spTree>
    <p:extLst>
      <p:ext uri="{BB962C8B-B14F-4D97-AF65-F5344CB8AC3E}">
        <p14:creationId xmlns:p14="http://schemas.microsoft.com/office/powerpoint/2010/main" val="140019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4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4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196" grpId="0" autoUpdateAnimBg="0"/>
      <p:bldP spid="648197" grpId="0" autoUpdateAnimBg="0"/>
      <p:bldP spid="648198" grpId="0" autoUpdateAnimBg="0"/>
      <p:bldP spid="64819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72"/>
          <a:stretch/>
        </p:blipFill>
        <p:spPr bwMode="auto">
          <a:xfrm>
            <a:off x="3962400" y="341315"/>
            <a:ext cx="5018492" cy="1373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3" name="Text Box 4"/>
          <p:cNvSpPr txBox="1">
            <a:spLocks noChangeArrowheads="1"/>
          </p:cNvSpPr>
          <p:nvPr/>
        </p:nvSpPr>
        <p:spPr bwMode="auto">
          <a:xfrm>
            <a:off x="247650" y="1663700"/>
            <a:ext cx="2514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sz="4000" b="0" dirty="0">
                <a:solidFill>
                  <a:schemeClr val="tx1"/>
                </a:solidFill>
              </a:rPr>
              <a:t>The Client</a:t>
            </a:r>
          </a:p>
        </p:txBody>
      </p:sp>
      <p:sp>
        <p:nvSpPr>
          <p:cNvPr id="22535" name="Line 6"/>
          <p:cNvSpPr>
            <a:spLocks noChangeShapeType="1"/>
          </p:cNvSpPr>
          <p:nvPr/>
        </p:nvSpPr>
        <p:spPr bwMode="auto">
          <a:xfrm flipH="1">
            <a:off x="2895600" y="1447800"/>
            <a:ext cx="1143000" cy="533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6" name="Rectangle 7"/>
          <p:cNvSpPr>
            <a:spLocks noChangeArrowheads="1"/>
          </p:cNvSpPr>
          <p:nvPr/>
        </p:nvSpPr>
        <p:spPr bwMode="auto">
          <a:xfrm>
            <a:off x="4038600" y="1295400"/>
            <a:ext cx="4114800" cy="3048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3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433"/>
          <a:stretch/>
        </p:blipFill>
        <p:spPr bwMode="auto">
          <a:xfrm>
            <a:off x="3962400" y="341315"/>
            <a:ext cx="5018492" cy="175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50825" y="1833563"/>
            <a:ext cx="3336925" cy="5262560"/>
            <a:chOff x="158" y="993"/>
            <a:chExt cx="2102" cy="3315"/>
          </a:xfrm>
        </p:grpSpPr>
        <p:sp>
          <p:nvSpPr>
            <p:cNvPr id="23561" name="Text Box 12"/>
            <p:cNvSpPr txBox="1">
              <a:spLocks noChangeArrowheads="1"/>
            </p:cNvSpPr>
            <p:nvPr/>
          </p:nvSpPr>
          <p:spPr bwMode="auto">
            <a:xfrm>
              <a:off x="158" y="1264"/>
              <a:ext cx="2102" cy="3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800" b="0" i="1" dirty="0" smtClean="0">
                  <a:solidFill>
                    <a:schemeClr val="tx1"/>
                  </a:solidFill>
                </a:rPr>
                <a:t>The clients, end-users, target consumers are often known as the stakeholders.</a:t>
              </a:r>
            </a:p>
            <a:p>
              <a:pPr>
                <a:spcBef>
                  <a:spcPct val="50000"/>
                </a:spcBef>
              </a:pPr>
              <a:r>
                <a:rPr lang="en-US" sz="2800" b="0" i="1" dirty="0" smtClean="0">
                  <a:solidFill>
                    <a:schemeClr val="tx1"/>
                  </a:solidFill>
                </a:rPr>
                <a:t>Sometimes </a:t>
              </a:r>
              <a:r>
                <a:rPr lang="en-US" sz="2800" b="0" i="1" dirty="0">
                  <a:solidFill>
                    <a:schemeClr val="tx1"/>
                  </a:solidFill>
                </a:rPr>
                <a:t>the target consumer and the client are one in the same. </a:t>
              </a:r>
              <a:endParaRPr lang="en-US" sz="2800" b="0" i="1" dirty="0" smtClean="0">
                <a:solidFill>
                  <a:schemeClr val="tx1"/>
                </a:solidFill>
              </a:endParaRPr>
            </a:p>
            <a:p>
              <a:pPr>
                <a:spcBef>
                  <a:spcPct val="50000"/>
                </a:spcBef>
              </a:pPr>
              <a:endParaRPr lang="en-US" sz="2800" b="0" i="1" dirty="0">
                <a:solidFill>
                  <a:schemeClr val="tx1"/>
                </a:solidFill>
              </a:endParaRPr>
            </a:p>
          </p:txBody>
        </p:sp>
        <p:sp>
          <p:nvSpPr>
            <p:cNvPr id="23562" name="Text Box 13"/>
            <p:cNvSpPr txBox="1">
              <a:spLocks noChangeArrowheads="1"/>
            </p:cNvSpPr>
            <p:nvPr/>
          </p:nvSpPr>
          <p:spPr bwMode="auto">
            <a:xfrm>
              <a:off x="162" y="993"/>
              <a:ext cx="65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800" b="0" i="1">
                  <a:solidFill>
                    <a:schemeClr val="tx1"/>
                  </a:solidFill>
                </a:rPr>
                <a:t>Note:</a:t>
              </a:r>
            </a:p>
          </p:txBody>
        </p:sp>
      </p:grpSp>
      <p:sp>
        <p:nvSpPr>
          <p:cNvPr id="23558" name="Text Box 9"/>
          <p:cNvSpPr txBox="1">
            <a:spLocks noChangeArrowheads="1"/>
          </p:cNvSpPr>
          <p:nvPr/>
        </p:nvSpPr>
        <p:spPr bwMode="auto">
          <a:xfrm>
            <a:off x="76200" y="277813"/>
            <a:ext cx="3276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sz="4000" b="0" dirty="0">
                <a:solidFill>
                  <a:schemeClr val="tx1"/>
                </a:solidFill>
              </a:rPr>
              <a:t>Target Consumer</a:t>
            </a:r>
          </a:p>
        </p:txBody>
      </p:sp>
      <p:sp>
        <p:nvSpPr>
          <p:cNvPr id="23559" name="Line 10"/>
          <p:cNvSpPr>
            <a:spLocks noChangeShapeType="1"/>
          </p:cNvSpPr>
          <p:nvPr/>
        </p:nvSpPr>
        <p:spPr bwMode="auto">
          <a:xfrm flipH="1" flipV="1">
            <a:off x="3370262" y="904873"/>
            <a:ext cx="668337" cy="9556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0" name="Rectangle 11"/>
          <p:cNvSpPr>
            <a:spLocks noChangeArrowheads="1"/>
          </p:cNvSpPr>
          <p:nvPr/>
        </p:nvSpPr>
        <p:spPr bwMode="auto">
          <a:xfrm>
            <a:off x="4038600" y="1663700"/>
            <a:ext cx="4572000" cy="4318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55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walkeropengra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3" y="1827213"/>
            <a:ext cx="500380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3078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24580" name="Group 4"/>
          <p:cNvGrpSpPr>
            <a:grpSpLocks/>
          </p:cNvGrpSpPr>
          <p:nvPr/>
        </p:nvGrpSpPr>
        <p:grpSpPr bwMode="auto">
          <a:xfrm>
            <a:off x="476250" y="1976438"/>
            <a:ext cx="8667750" cy="3724274"/>
            <a:chOff x="192" y="1551"/>
            <a:chExt cx="5460" cy="2346"/>
          </a:xfrm>
        </p:grpSpPr>
        <p:sp>
          <p:nvSpPr>
            <p:cNvPr id="24582" name="Text Box 5"/>
            <p:cNvSpPr txBox="1">
              <a:spLocks noChangeArrowheads="1"/>
            </p:cNvSpPr>
            <p:nvPr/>
          </p:nvSpPr>
          <p:spPr bwMode="auto">
            <a:xfrm>
              <a:off x="336" y="1551"/>
              <a:ext cx="5316" cy="2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800" b="1">
                  <a:solidFill>
                    <a:srgbClr val="003399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4000" b="0" dirty="0" smtClean="0">
                  <a:solidFill>
                    <a:schemeClr val="tx1"/>
                  </a:solidFill>
                </a:rPr>
                <a:t>Client / End User / Target </a:t>
              </a:r>
              <a:r>
                <a:rPr lang="en-US" sz="4000" b="0" dirty="0">
                  <a:solidFill>
                    <a:schemeClr val="tx1"/>
                  </a:solidFill>
                </a:rPr>
                <a:t>Consumer</a:t>
              </a:r>
            </a:p>
            <a:p>
              <a:pPr eaLnBrk="1" hangingPunct="1"/>
              <a:endParaRPr lang="en-US" sz="1200" b="0" dirty="0">
                <a:solidFill>
                  <a:schemeClr val="tx1"/>
                </a:solidFill>
              </a:endParaRPr>
            </a:p>
            <a:p>
              <a:pPr eaLnBrk="1" hangingPunct="1"/>
              <a:r>
                <a:rPr lang="en-US" sz="4000" b="0" dirty="0">
                  <a:solidFill>
                    <a:srgbClr val="E60702"/>
                  </a:solidFill>
                </a:rPr>
                <a:t>Problem Statement</a:t>
              </a:r>
            </a:p>
            <a:p>
              <a:pPr eaLnBrk="1" hangingPunct="1"/>
              <a:endParaRPr lang="en-US" sz="1200" b="0" dirty="0">
                <a:solidFill>
                  <a:srgbClr val="E60702"/>
                </a:solidFill>
              </a:endParaRPr>
            </a:p>
            <a:p>
              <a:pPr eaLnBrk="1" hangingPunct="1"/>
              <a:r>
                <a:rPr lang="en-US" sz="4000" b="0" dirty="0">
                  <a:solidFill>
                    <a:schemeClr val="tx1"/>
                  </a:solidFill>
                </a:rPr>
                <a:t>Design Statement</a:t>
              </a:r>
              <a:endParaRPr lang="en-US" sz="1000" b="0" dirty="0">
                <a:solidFill>
                  <a:schemeClr val="tx1"/>
                </a:solidFill>
              </a:endParaRPr>
            </a:p>
            <a:p>
              <a:pPr eaLnBrk="1" hangingPunct="1"/>
              <a:endParaRPr lang="en-US" sz="1200" b="0" dirty="0">
                <a:solidFill>
                  <a:schemeClr val="tx1"/>
                </a:solidFill>
              </a:endParaRPr>
            </a:p>
            <a:p>
              <a:r>
                <a:rPr lang="en-US" sz="4000" b="0" dirty="0">
                  <a:solidFill>
                    <a:schemeClr val="tx1"/>
                  </a:solidFill>
                </a:rPr>
                <a:t>Criteria &amp; Constraints</a:t>
              </a:r>
            </a:p>
            <a:p>
              <a:pPr eaLnBrk="1" hangingPunct="1"/>
              <a:endParaRPr lang="en-US" sz="4000" b="0" dirty="0">
                <a:solidFill>
                  <a:schemeClr val="tx1"/>
                </a:solidFill>
              </a:endParaRPr>
            </a:p>
          </p:txBody>
        </p:sp>
        <p:sp>
          <p:nvSpPr>
            <p:cNvPr id="24583" name="Oval 6"/>
            <p:cNvSpPr>
              <a:spLocks noChangeArrowheads="1"/>
            </p:cNvSpPr>
            <p:nvPr/>
          </p:nvSpPr>
          <p:spPr bwMode="auto">
            <a:xfrm>
              <a:off x="192" y="1707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4" name="Oval 7"/>
            <p:cNvSpPr>
              <a:spLocks noChangeArrowheads="1"/>
            </p:cNvSpPr>
            <p:nvPr/>
          </p:nvSpPr>
          <p:spPr bwMode="auto">
            <a:xfrm>
              <a:off x="192" y="2220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5" name="Oval 8"/>
            <p:cNvSpPr>
              <a:spLocks noChangeArrowheads="1"/>
            </p:cNvSpPr>
            <p:nvPr/>
          </p:nvSpPr>
          <p:spPr bwMode="auto">
            <a:xfrm>
              <a:off x="192" y="2718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6" name="Oval 9"/>
            <p:cNvSpPr>
              <a:spLocks noChangeArrowheads="1"/>
            </p:cNvSpPr>
            <p:nvPr/>
          </p:nvSpPr>
          <p:spPr bwMode="auto">
            <a:xfrm>
              <a:off x="192" y="3216"/>
              <a:ext cx="96" cy="96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8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dirty="0"/>
              <a:t>Parts of the design brief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23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walkeropengra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3" y="1827213"/>
            <a:ext cx="500380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3078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37960" name="Text Box 8"/>
          <p:cNvSpPr txBox="1">
            <a:spLocks noChangeArrowheads="1"/>
          </p:cNvSpPr>
          <p:nvPr/>
        </p:nvSpPr>
        <p:spPr bwMode="auto">
          <a:xfrm>
            <a:off x="381000" y="2055813"/>
            <a:ext cx="87630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0" dirty="0" smtClean="0">
                <a:solidFill>
                  <a:schemeClr val="tx2"/>
                </a:solidFill>
              </a:rPr>
              <a:t>The problem statement is a </a:t>
            </a:r>
            <a:r>
              <a:rPr lang="en-US" sz="3200" b="0" dirty="0" smtClean="0">
                <a:solidFill>
                  <a:srgbClr val="404040"/>
                </a:solidFill>
                <a:latin typeface="Proxima Nova"/>
              </a:rPr>
              <a:t>clear </a:t>
            </a:r>
            <a:r>
              <a:rPr lang="en-US" sz="3200" b="0" dirty="0">
                <a:solidFill>
                  <a:srgbClr val="404040"/>
                </a:solidFill>
                <a:latin typeface="Proxima Nova"/>
              </a:rPr>
              <a:t>and concise identification and description of the design problem or opportunity</a:t>
            </a:r>
            <a:r>
              <a:rPr lang="en-US" sz="3200" b="0" dirty="0" smtClean="0">
                <a:solidFill>
                  <a:srgbClr val="404040"/>
                </a:solidFill>
                <a:latin typeface="Proxima Nova"/>
              </a:rPr>
              <a:t>.</a:t>
            </a:r>
          </a:p>
          <a:p>
            <a:pPr>
              <a:spcBef>
                <a:spcPct val="50000"/>
              </a:spcBef>
            </a:pPr>
            <a:endParaRPr lang="en-US" sz="3200" b="0" dirty="0">
              <a:solidFill>
                <a:srgbClr val="404040"/>
              </a:solidFill>
              <a:latin typeface="Proxima Nova"/>
            </a:endParaRPr>
          </a:p>
          <a:p>
            <a:pPr>
              <a:spcBef>
                <a:spcPct val="50000"/>
              </a:spcBef>
            </a:pPr>
            <a:r>
              <a:rPr lang="en-US" sz="3200" b="0" dirty="0">
                <a:solidFill>
                  <a:srgbClr val="404040"/>
                </a:solidFill>
                <a:latin typeface="Proxima Nova"/>
              </a:rPr>
              <a:t>A clear description of the problem allows you to focus your efforts and avoid wasting time working on a design that does not address the issue at hand.</a:t>
            </a:r>
            <a:endParaRPr lang="en-US" sz="3200" b="0" dirty="0">
              <a:solidFill>
                <a:schemeClr val="tx2"/>
              </a:solidFill>
            </a:endParaRPr>
          </a:p>
        </p:txBody>
      </p:sp>
      <p:sp>
        <p:nvSpPr>
          <p:cNvPr id="25605" name="Text Box 9"/>
          <p:cNvSpPr txBox="1">
            <a:spLocks noChangeArrowheads="1"/>
          </p:cNvSpPr>
          <p:nvPr/>
        </p:nvSpPr>
        <p:spPr bwMode="auto">
          <a:xfrm>
            <a:off x="307975" y="231775"/>
            <a:ext cx="8382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3399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400" i="1" dirty="0">
                <a:solidFill>
                  <a:srgbClr val="E60702"/>
                </a:solidFill>
              </a:rPr>
              <a:t>What </a:t>
            </a:r>
            <a:r>
              <a:rPr lang="en-US" sz="4400" i="1" dirty="0" smtClean="0">
                <a:solidFill>
                  <a:srgbClr val="E60702"/>
                </a:solidFill>
              </a:rPr>
              <a:t>was the Problem Statement?</a:t>
            </a:r>
            <a:endParaRPr lang="en-US" sz="4400" i="1" dirty="0">
              <a:solidFill>
                <a:srgbClr val="E607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44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37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7960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8&quot; unique_id=&quot;10044&quot;&gt;&lt;/object&gt;&lt;object type=&quot;2&quot; unique_id=&quot;10045&quot;&gt;&lt;object type=&quot;3&quot; unique_id=&quot;10046&quot;&gt;&lt;property id=&quot;20148&quot; value=&quot;5&quot;/&gt;&lt;property id=&quot;20300&quot; value=&quot;Slide 1&quot;/&gt;&lt;property id=&quot;20307&quot; value=&quot;256&quot;/&gt;&lt;/object&gt;&lt;object type=&quot;3&quot; unique_id=&quot;10047&quot;&gt;&lt;property id=&quot;20148&quot; value=&quot;5&quot;/&gt;&lt;property id=&quot;20300&quot; value=&quot;Slide 2&quot;/&gt;&lt;property id=&quot;20307&quot; value=&quot;258&quot;/&gt;&lt;/object&gt;&lt;object type=&quot;3&quot; unique_id=&quot;10048&quot;&gt;&lt;property id=&quot;20148&quot; value=&quot;5&quot;/&gt;&lt;property id=&quot;20300&quot; value=&quot;Slide 3 - &amp;quot;References&amp;quot;&quot;/&gt;&lt;property id=&quot;20307&quot; value=&quot;25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PowerPointTemplateAE_2009_1217_NEW NEW Template">
  <a:themeElements>
    <a:clrScheme name="General_PowerPoint_Template_200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General_PowerPoint_Template_20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eneral_PowerPoint_Template_20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_PowerPoint_Template_20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_PowerPoint_Template_20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_PowerPoint_Template_20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_PowerPoint_Template_20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_PowerPoint_Template_20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_PowerPoint_Template_20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_PowerPoint_Template_20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_PowerPoint_Template_20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_PowerPoint_Template_20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_PowerPoint_Template_20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_PowerPoint_Template_20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PowerPointTemplateAE_2009_1217_NEW NEW Template</Template>
  <TotalTime>6631</TotalTime>
  <Words>1231</Words>
  <Application>Microsoft Office PowerPoint</Application>
  <PresentationFormat>On-screen Show (4:3)</PresentationFormat>
  <Paragraphs>220</Paragraphs>
  <Slides>23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inherit</vt:lpstr>
      <vt:lpstr>Proxima Nova</vt:lpstr>
      <vt:lpstr>PowerPointTemplateAE_2009_1217_NEW NEW Template</vt:lpstr>
      <vt:lpstr>1_Custom Design</vt:lpstr>
      <vt:lpstr>Writing a Design Brief</vt:lpstr>
      <vt:lpstr>Writing a Design Brief</vt:lpstr>
      <vt:lpstr>Parts of the design brief</vt:lpstr>
      <vt:lpstr>Parts of the design brief</vt:lpstr>
      <vt:lpstr>PowerPoint Presentation</vt:lpstr>
      <vt:lpstr>PowerPoint Presentation</vt:lpstr>
      <vt:lpstr>PowerPoint Presentation</vt:lpstr>
      <vt:lpstr>Parts of the design brief</vt:lpstr>
      <vt:lpstr>PowerPoint Presentation</vt:lpstr>
      <vt:lpstr>PowerPoint Presentation</vt:lpstr>
      <vt:lpstr>PowerPoint Presentation</vt:lpstr>
      <vt:lpstr>PowerPoint Presentation</vt:lpstr>
      <vt:lpstr>Question #4:</vt:lpstr>
      <vt:lpstr>PowerPoint Presentation</vt:lpstr>
      <vt:lpstr>PowerPoint Presentation</vt:lpstr>
      <vt:lpstr>PowerPoint Presentation</vt:lpstr>
      <vt:lpstr>Question #4:</vt:lpstr>
      <vt:lpstr>PowerPoint Presentation</vt:lpstr>
      <vt:lpstr>PowerPoint Presentation</vt:lpstr>
      <vt:lpstr>PowerPoint Presentation</vt:lpstr>
      <vt:lpstr>PowerPoint Presentation</vt:lpstr>
      <vt:lpstr>Question #4: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U1 Writing a Design Brief</dc:title>
  <dc:subject>IED - Lesson x.y - Lesson title</dc:subject>
  <dc:creator>IED Curriculum Team</dc:creator>
  <cp:lastModifiedBy>Johnny S. Hwang</cp:lastModifiedBy>
  <cp:revision>43</cp:revision>
  <dcterms:created xsi:type="dcterms:W3CDTF">2010-01-04T14:07:12Z</dcterms:created>
  <dcterms:modified xsi:type="dcterms:W3CDTF">2022-08-16T20:26:48Z</dcterms:modified>
</cp:coreProperties>
</file>