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1"/>
  </p:notesMasterIdLst>
  <p:handoutMasterIdLst>
    <p:handoutMasterId r:id="rId42"/>
  </p:handoutMasterIdLst>
  <p:sldIdLst>
    <p:sldId id="266" r:id="rId3"/>
    <p:sldId id="267" r:id="rId4"/>
    <p:sldId id="273" r:id="rId5"/>
    <p:sldId id="329" r:id="rId6"/>
    <p:sldId id="322" r:id="rId7"/>
    <p:sldId id="274" r:id="rId8"/>
    <p:sldId id="275" r:id="rId9"/>
    <p:sldId id="276" r:id="rId10"/>
    <p:sldId id="277" r:id="rId11"/>
    <p:sldId id="299" r:id="rId12"/>
    <p:sldId id="279" r:id="rId13"/>
    <p:sldId id="300" r:id="rId14"/>
    <p:sldId id="328" r:id="rId15"/>
    <p:sldId id="289" r:id="rId16"/>
    <p:sldId id="302" r:id="rId17"/>
    <p:sldId id="325" r:id="rId18"/>
    <p:sldId id="284" r:id="rId19"/>
    <p:sldId id="301" r:id="rId20"/>
    <p:sldId id="286" r:id="rId21"/>
    <p:sldId id="303" r:id="rId22"/>
    <p:sldId id="287" r:id="rId23"/>
    <p:sldId id="288" r:id="rId24"/>
    <p:sldId id="304" r:id="rId25"/>
    <p:sldId id="305" r:id="rId26"/>
    <p:sldId id="294" r:id="rId27"/>
    <p:sldId id="295" r:id="rId28"/>
    <p:sldId id="296" r:id="rId29"/>
    <p:sldId id="332" r:id="rId30"/>
    <p:sldId id="333" r:id="rId31"/>
    <p:sldId id="334" r:id="rId32"/>
    <p:sldId id="335" r:id="rId33"/>
    <p:sldId id="336" r:id="rId34"/>
    <p:sldId id="337" r:id="rId35"/>
    <p:sldId id="338" r:id="rId36"/>
    <p:sldId id="339" r:id="rId37"/>
    <p:sldId id="340" r:id="rId38"/>
    <p:sldId id="306" r:id="rId39"/>
    <p:sldId id="298" r:id="rId40"/>
  </p:sldIdLst>
  <p:sldSz cx="9144000" cy="6858000" type="screen4x3"/>
  <p:notesSz cx="6858000" cy="9144000"/>
  <p:custDataLst>
    <p:tags r:id="rId4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borah Calvin" initials="DC" lastIdx="1" clrIdx="0"/>
  <p:cmAuthor id="1" name="PLTW Curriculum Team" initials="PLTW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9B9"/>
    <a:srgbClr val="FF9999"/>
    <a:srgbClr val="E4F2F4"/>
    <a:srgbClr val="00386B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62" autoAdjust="0"/>
    <p:restoredTop sz="88224" autoAdjust="0"/>
  </p:normalViewPr>
  <p:slideViewPr>
    <p:cSldViewPr snapToGrid="0">
      <p:cViewPr varScale="1">
        <p:scale>
          <a:sx n="100" d="100"/>
          <a:sy n="100" d="100"/>
        </p:scale>
        <p:origin x="61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32"/>
    </p:cViewPr>
  </p:outlineViewPr>
  <p:notesTextViewPr>
    <p:cViewPr>
      <p:scale>
        <a:sx n="66" d="100"/>
        <a:sy n="66" d="100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-2141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gs" Target="tags/tag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6675" y="77788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r>
              <a:rPr lang="en-US" dirty="0" smtClean="0"/>
              <a:t>Isometric and Oblique Pictorials</a:t>
            </a:r>
            <a:endParaRPr lang="en-US" dirty="0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59200" y="77788"/>
            <a:ext cx="3038475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r>
              <a:rPr lang="en-US" dirty="0" smtClean="0"/>
              <a:t>Introduction to Engineering Design</a:t>
            </a:r>
            <a:endParaRPr lang="en-US" baseline="30000" dirty="0"/>
          </a:p>
          <a:p>
            <a:r>
              <a:rPr lang="en-US" dirty="0" smtClean="0"/>
              <a:t>Unit 2 –  Technical Sketching and Drawing</a:t>
            </a:r>
            <a:endParaRPr lang="en-US" dirty="0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7788" y="858520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cs typeface="Arial" charset="0"/>
              </a:defRPr>
            </a:lvl1pPr>
          </a:lstStyle>
          <a:p>
            <a:r>
              <a:rPr lang="en-US" dirty="0"/>
              <a:t>Project Lead The Way, Inc.</a:t>
            </a:r>
            <a:endParaRPr lang="en-US" baseline="30000" dirty="0"/>
          </a:p>
          <a:p>
            <a:r>
              <a:rPr lang="en-US" dirty="0"/>
              <a:t>Copyright </a:t>
            </a:r>
            <a:r>
              <a:rPr lang="en-US" dirty="0" smtClean="0"/>
              <a:t>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895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6675" y="77788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r>
              <a:rPr lang="en-US" dirty="0" smtClean="0"/>
              <a:t>Isometric and Oblique Pictorials</a:t>
            </a:r>
            <a:endParaRPr lang="en-US" dirty="0"/>
          </a:p>
        </p:txBody>
      </p:sp>
      <p:sp>
        <p:nvSpPr>
          <p:cNvPr id="10" name="Rectangle 8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59200" y="77788"/>
            <a:ext cx="3038475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r>
              <a:rPr lang="en-US" dirty="0" smtClean="0"/>
              <a:t>Introduction to Engineering Design</a:t>
            </a:r>
            <a:endParaRPr lang="en-US" baseline="30000" dirty="0" smtClean="0"/>
          </a:p>
          <a:p>
            <a:r>
              <a:rPr lang="en-US" dirty="0" smtClean="0"/>
              <a:t>Unit 2 – Technical Sketching and Drawing</a:t>
            </a:r>
            <a:endParaRPr lang="en-US" dirty="0"/>
          </a:p>
        </p:txBody>
      </p:sp>
      <p:sp>
        <p:nvSpPr>
          <p:cNvPr id="11" name="Rectangle 9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7788" y="858520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cs typeface="Arial" charset="0"/>
              </a:defRPr>
            </a:lvl1pPr>
          </a:lstStyle>
          <a:p>
            <a:r>
              <a:rPr lang="en-US" dirty="0" smtClean="0"/>
              <a:t>Project Lead The Way, Inc.</a:t>
            </a:r>
            <a:endParaRPr lang="en-US" baseline="30000" dirty="0" smtClean="0"/>
          </a:p>
          <a:p>
            <a:r>
              <a:rPr lang="en-US" dirty="0" smtClean="0"/>
              <a:t>Copyright </a:t>
            </a:r>
            <a:r>
              <a:rPr lang="en-US" b="1" dirty="0" smtClean="0"/>
              <a:t>2012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38681007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>
          <a:xfrm>
            <a:off x="3759200" y="77788"/>
            <a:ext cx="3038475" cy="538032"/>
          </a:xfrm>
        </p:spPr>
        <p:txBody>
          <a:bodyPr/>
          <a:lstStyle/>
          <a:p>
            <a:r>
              <a:rPr lang="en-US" dirty="0" smtClean="0"/>
              <a:t>Introduction to Engineering Design</a:t>
            </a:r>
          </a:p>
          <a:p>
            <a:r>
              <a:rPr lang="en-US" sz="1600" baseline="30000" dirty="0" smtClean="0"/>
              <a:t>Unit 2 – Technical Sketching and Drawing</a:t>
            </a:r>
            <a:endParaRPr lang="en-US" sz="16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/>
          <a:p>
            <a:fld id="{AA6F666A-3503-4EB4-9796-FFB36F66CA10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411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quarter" idx="1"/>
          </p:nvPr>
        </p:nvSpPr>
        <p:spPr>
          <a:xfrm>
            <a:off x="3759200" y="77788"/>
            <a:ext cx="3038475" cy="650875"/>
          </a:xfrm>
        </p:spPr>
        <p:txBody>
          <a:bodyPr/>
          <a:lstStyle/>
          <a:p>
            <a:r>
              <a:rPr lang="en-US" dirty="0" smtClean="0"/>
              <a:t>Introduction to Engineering Design</a:t>
            </a:r>
            <a:endParaRPr lang="en-US" baseline="30000" dirty="0" smtClean="0"/>
          </a:p>
          <a:p>
            <a:r>
              <a:rPr lang="en-US" dirty="0" smtClean="0"/>
              <a:t>Unit 2 – Technical Sketching and Drawing</a:t>
            </a: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2" name="Header Placeholder 3"/>
          <p:cNvSpPr>
            <a:spLocks noGrp="1"/>
          </p:cNvSpPr>
          <p:nvPr>
            <p:ph type="hdr" sz="quarter"/>
          </p:nvPr>
        </p:nvSpPr>
        <p:spPr>
          <a:xfrm>
            <a:off x="66675" y="77788"/>
            <a:ext cx="3038475" cy="465137"/>
          </a:xfrm>
        </p:spPr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030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Introduction to Engineering Design</a:t>
            </a:r>
            <a:endParaRPr lang="en-US" baseline="30000" smtClean="0"/>
          </a:p>
          <a:p>
            <a:r>
              <a:rPr lang="en-US" smtClean="0"/>
              <a:t>Unit 2 – Technical Sketching and Drawing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339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Introduction to Engineering Design</a:t>
            </a:r>
            <a:endParaRPr lang="en-US" baseline="30000" smtClean="0"/>
          </a:p>
          <a:p>
            <a:r>
              <a:rPr lang="en-US" smtClean="0"/>
              <a:t>Unit 2 – Technical Sketching and Drawing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286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Introduction to Engineering Design</a:t>
            </a:r>
            <a:endParaRPr lang="en-US" baseline="30000" smtClean="0"/>
          </a:p>
          <a:p>
            <a:r>
              <a:rPr lang="en-US" smtClean="0"/>
              <a:t>Unit 2 – Technical Sketching and Drawing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798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Isometric</a:t>
            </a:r>
            <a:r>
              <a:rPr lang="en-US" baseline="0" smtClean="0"/>
              <a:t> views can be presented in two different view orientations. We will use the Top, Front, Right Side view orientation exclusively in IED.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dirty="0" smtClean="0"/>
              <a:t>Introduction to Engineering Design</a:t>
            </a:r>
            <a:endParaRPr lang="en-US" baseline="30000" dirty="0" smtClean="0"/>
          </a:p>
          <a:p>
            <a:r>
              <a:rPr lang="en-US" dirty="0"/>
              <a:t>Unit 2 – Technical Sketching and Drawing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/>
          <a:p>
            <a:fld id="{AA6F666A-3503-4EB4-9796-FFB36F66CA10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791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10000" y="8678862"/>
            <a:ext cx="3038475" cy="465138"/>
          </a:xfrm>
          <a:prstGeom prst="rect">
            <a:avLst/>
          </a:prstGeom>
          <a:ln/>
        </p:spPr>
        <p:txBody>
          <a:bodyPr/>
          <a:lstStyle/>
          <a:p>
            <a:fld id="{22E6E731-8CC0-4DFA-96B1-174FE2BB7048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</a:t>
            </a:r>
            <a:r>
              <a:rPr lang="en-US" baseline="0" dirty="0" smtClean="0"/>
              <a:t> view of the side that provides the most information about the object is generally chosen as the FRONT view. </a:t>
            </a:r>
            <a:r>
              <a:rPr lang="en-US" dirty="0" smtClean="0"/>
              <a:t>Finding the best front view of a part can be difficult. Two or more sides may look like the best solution for a front view. 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When selecting a front view, compare</a:t>
            </a:r>
            <a:r>
              <a:rPr lang="en-US" baseline="0" dirty="0" smtClean="0"/>
              <a:t> all side views and choose a front view based on the list of criteria in this list.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"/>
          </p:nvPr>
        </p:nvSpPr>
        <p:spPr>
          <a:xfrm>
            <a:off x="3759200" y="77788"/>
            <a:ext cx="3038475" cy="650875"/>
          </a:xfrm>
        </p:spPr>
        <p:txBody>
          <a:bodyPr/>
          <a:lstStyle/>
          <a:p>
            <a:r>
              <a:rPr lang="en-US" dirty="0" smtClean="0"/>
              <a:t>Introduction to Engineering Design</a:t>
            </a:r>
            <a:endParaRPr lang="en-US" baseline="30000" dirty="0" smtClean="0"/>
          </a:p>
          <a:p>
            <a:r>
              <a:rPr lang="en-US" dirty="0"/>
              <a:t>Unit 2 – Technical Sketching and Drawing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" name="Header Placeholder 3"/>
          <p:cNvSpPr>
            <a:spLocks noGrp="1"/>
          </p:cNvSpPr>
          <p:nvPr>
            <p:ph type="hdr" sz="quarter"/>
          </p:nvPr>
        </p:nvSpPr>
        <p:spPr>
          <a:xfrm>
            <a:off x="66675" y="77788"/>
            <a:ext cx="3038475" cy="465137"/>
          </a:xfrm>
        </p:spPr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48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10000" y="8678862"/>
            <a:ext cx="3038475" cy="465138"/>
          </a:xfrm>
          <a:prstGeom prst="rect">
            <a:avLst/>
          </a:prstGeom>
          <a:ln/>
        </p:spPr>
        <p:txBody>
          <a:bodyPr/>
          <a:lstStyle/>
          <a:p>
            <a:fld id="{4028BD72-9F06-481E-9337-F6E708D98D82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dirty="0" smtClean="0"/>
              <a:t>We will use the Top, Right Front</a:t>
            </a:r>
            <a:r>
              <a:rPr lang="en-US" baseline="0" dirty="0" smtClean="0"/>
              <a:t> view orientation.  So </a:t>
            </a:r>
            <a:r>
              <a:rPr lang="en-US" dirty="0" smtClean="0"/>
              <a:t>the </a:t>
            </a:r>
            <a:r>
              <a:rPr lang="en-US" baseline="0" dirty="0" smtClean="0"/>
              <a:t>view that is chosen as the front view should be drawn facing to the left-front in an isometric view as shown here.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"/>
          </p:nvPr>
        </p:nvSpPr>
        <p:spPr>
          <a:xfrm>
            <a:off x="3759200" y="77788"/>
            <a:ext cx="3038475" cy="650875"/>
          </a:xfrm>
        </p:spPr>
        <p:txBody>
          <a:bodyPr/>
          <a:lstStyle/>
          <a:p>
            <a:r>
              <a:rPr lang="en-US" dirty="0" smtClean="0"/>
              <a:t>Introduction to Engineering Design</a:t>
            </a:r>
            <a:endParaRPr lang="en-US" baseline="30000" dirty="0" smtClean="0"/>
          </a:p>
          <a:p>
            <a:r>
              <a:rPr lang="en-US" dirty="0"/>
              <a:t>Unit 2 – Technical Sketching and Drawing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" name="Header Placeholder 3"/>
          <p:cNvSpPr>
            <a:spLocks noGrp="1"/>
          </p:cNvSpPr>
          <p:nvPr>
            <p:ph type="hdr" sz="quarter"/>
          </p:nvPr>
        </p:nvSpPr>
        <p:spPr>
          <a:xfrm>
            <a:off x="66675" y="77788"/>
            <a:ext cx="3038475" cy="465137"/>
          </a:xfrm>
        </p:spPr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863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Introduction to Engineering Design</a:t>
            </a:r>
            <a:endParaRPr lang="en-US" baseline="30000" smtClean="0"/>
          </a:p>
          <a:p>
            <a:r>
              <a:rPr lang="en-US" smtClean="0"/>
              <a:t>Unit 2 – Technical Sketching and Drawing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253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Good sketching requires a sense of proportion, and the ability to estimate size, distance, angles, and other spatial relationships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Introduction to Engineering Design</a:t>
            </a:r>
            <a:endParaRPr lang="en-US" baseline="30000" smtClean="0"/>
          </a:p>
          <a:p>
            <a:r>
              <a:rPr lang="en-US" smtClean="0"/>
              <a:t>Unit 2 – Technical Sketching and Drawing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918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Introduction to Engineering Design</a:t>
            </a:r>
            <a:endParaRPr lang="en-US" baseline="30000" smtClean="0"/>
          </a:p>
          <a:p>
            <a:r>
              <a:rPr lang="en-US" smtClean="0"/>
              <a:t>Unit 2 – Technical Sketching and Drawing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76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Imagine a</a:t>
            </a:r>
            <a:r>
              <a:rPr lang="en-US" baseline="0" dirty="0" smtClean="0"/>
              <a:t> glass box surround your object, what would the largest dimensions have to be?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Introduction to Engineering Design</a:t>
            </a:r>
            <a:endParaRPr lang="en-US" baseline="30000" smtClean="0"/>
          </a:p>
          <a:p>
            <a:r>
              <a:rPr lang="en-US" smtClean="0"/>
              <a:t>Unit 2 – Technical Sketching and Drawing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439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>
                <a:solidFill>
                  <a:schemeClr val="tx1"/>
                </a:solidFill>
                <a:latin typeface="Arial" charset="0"/>
              </a:rPr>
              <a:t>Isometric </a:t>
            </a:r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and Oblique Pictorials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820" name="Rectangle 11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>
                <a:solidFill>
                  <a:schemeClr val="tx1"/>
                </a:solidFill>
                <a:latin typeface="Arial" charset="0"/>
              </a:rPr>
              <a:t>Copyright 2</a:t>
            </a:r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8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8" name="Date Placeholder 4"/>
          <p:cNvSpPr>
            <a:spLocks noGrp="1"/>
          </p:cNvSpPr>
          <p:nvPr>
            <p:ph type="dt" sz="quarter" idx="1"/>
          </p:nvPr>
        </p:nvSpPr>
        <p:spPr>
          <a:xfrm>
            <a:off x="3759200" y="77788"/>
            <a:ext cx="3038475" cy="650875"/>
          </a:xfrm>
        </p:spPr>
        <p:txBody>
          <a:bodyPr/>
          <a:lstStyle/>
          <a:p>
            <a:r>
              <a:rPr lang="en-US" dirty="0" smtClean="0"/>
              <a:t>Introduction to Engineering Design</a:t>
            </a:r>
            <a:endParaRPr lang="en-US" baseline="30000" dirty="0" smtClean="0"/>
          </a:p>
          <a:p>
            <a:r>
              <a:rPr lang="en-US" dirty="0"/>
              <a:t>Unit 2 – Technical Sketching and Drawing</a:t>
            </a: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3962400" y="8691999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0744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Stress the importance of light construction lines when constructing the box and connecting the points.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dirty="0" smtClean="0"/>
              <a:t>Introduction to Engineering Design</a:t>
            </a:r>
            <a:endParaRPr lang="en-US" baseline="30000" dirty="0" smtClean="0"/>
          </a:p>
          <a:p>
            <a:r>
              <a:rPr lang="en-US" dirty="0"/>
              <a:t>Unit 2 – Technical Sketching and Drawing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/>
          <a:p>
            <a:fld id="{AA6F666A-3503-4EB4-9796-FFB36F66CA10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603861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369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Stress the importance of light construction lines when constructing the box and connecting the points.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dirty="0" smtClean="0"/>
              <a:t>Introduction to Engineering Design</a:t>
            </a:r>
            <a:endParaRPr lang="en-US" baseline="30000" dirty="0" smtClean="0"/>
          </a:p>
          <a:p>
            <a:r>
              <a:rPr lang="en-US" dirty="0"/>
              <a:t>Unit 2 – Technical Sketching and Drawing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/>
          <a:p>
            <a:fld id="{AA6F666A-3503-4EB4-9796-FFB36F66CA10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603861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3690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10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>
                <a:solidFill>
                  <a:schemeClr val="tx1"/>
                </a:solidFill>
                <a:latin typeface="Arial" charset="0"/>
              </a:rPr>
              <a:t>Introduction to Engineering </a:t>
            </a:r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Design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>
                <a:solidFill>
                  <a:schemeClr val="tx1"/>
                </a:solidFill>
              </a:rPr>
              <a:t>Unit 2 – Technical Sketching and Drawing</a:t>
            </a:r>
          </a:p>
        </p:txBody>
      </p:sp>
      <p:sp>
        <p:nvSpPr>
          <p:cNvPr id="317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0826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Introduction to Engineering Design</a:t>
            </a:r>
            <a:endParaRPr lang="en-US" baseline="30000" smtClean="0"/>
          </a:p>
          <a:p>
            <a:r>
              <a:rPr lang="en-US" smtClean="0"/>
              <a:t>Unit 2 – Technical Sketching and Drawing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8894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10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>
                <a:solidFill>
                  <a:schemeClr val="tx1"/>
                </a:solidFill>
                <a:latin typeface="Arial" charset="0"/>
              </a:rPr>
              <a:t>Introduction to Engineering </a:t>
            </a:r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Design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>
                <a:solidFill>
                  <a:schemeClr val="tx1"/>
                </a:solidFill>
              </a:rPr>
              <a:t>Unit 2 – Technical Sketching and Drawing</a:t>
            </a:r>
          </a:p>
        </p:txBody>
      </p:sp>
      <p:sp>
        <p:nvSpPr>
          <p:cNvPr id="337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You’ll see an example of an isometric sketch with inside faces soon.</a:t>
            </a: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" name="Header Placeholder 3"/>
          <p:cNvSpPr>
            <a:spLocks noGrp="1"/>
          </p:cNvSpPr>
          <p:nvPr>
            <p:ph type="hdr" sz="quarter"/>
          </p:nvPr>
        </p:nvSpPr>
        <p:spPr>
          <a:xfrm>
            <a:off x="66675" y="77788"/>
            <a:ext cx="3038475" cy="465137"/>
          </a:xfrm>
        </p:spPr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9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Tonal shading is a technique that helps enhance the sketch</a:t>
            </a:r>
            <a:r>
              <a:rPr lang="en-US" baseline="0" dirty="0" smtClean="0"/>
              <a:t> and create a more realistic representation. It imitates reflections and shadows that would naturally occur when a direct light source is introduced.</a:t>
            </a:r>
            <a:endParaRPr lang="en-US" dirty="0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dirty="0" smtClean="0"/>
              <a:t>Introduction to Engineering Design</a:t>
            </a:r>
            <a:endParaRPr lang="en-US" baseline="30000" dirty="0" smtClean="0"/>
          </a:p>
          <a:p>
            <a:r>
              <a:rPr lang="en-US" dirty="0"/>
              <a:t>Unit 2 – Technical Sketching and Drawing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/>
          <a:p>
            <a:fld id="{AA6F666A-3503-4EB4-9796-FFB36F66CA10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29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6316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10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>
                <a:solidFill>
                  <a:schemeClr val="tx1"/>
                </a:solidFill>
                <a:latin typeface="Arial" charset="0"/>
              </a:rPr>
              <a:t>Introduction to Engineering </a:t>
            </a:r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Design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>
                <a:solidFill>
                  <a:schemeClr val="tx1"/>
                </a:solidFill>
              </a:rPr>
              <a:t>Unit 2 – Technical Sketching and Drawing</a:t>
            </a:r>
          </a:p>
        </p:txBody>
      </p:sp>
      <p:sp>
        <p:nvSpPr>
          <p:cNvPr id="348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" name="Header Placeholder 3"/>
          <p:cNvSpPr>
            <a:spLocks noGrp="1"/>
          </p:cNvSpPr>
          <p:nvPr>
            <p:ph type="hdr" sz="quarter"/>
          </p:nvPr>
        </p:nvSpPr>
        <p:spPr>
          <a:xfrm>
            <a:off x="66675" y="77788"/>
            <a:ext cx="3038475" cy="465137"/>
          </a:xfrm>
        </p:spPr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027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10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>
                <a:solidFill>
                  <a:schemeClr val="tx1"/>
                </a:solidFill>
                <a:latin typeface="Arial" charset="0"/>
              </a:rPr>
              <a:t>Introduction to Engineering </a:t>
            </a:r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Design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>
                <a:solidFill>
                  <a:schemeClr val="tx1"/>
                </a:solidFill>
              </a:rPr>
              <a:t>Unit 2 – Technical Sketching and Drawing</a:t>
            </a:r>
          </a:p>
        </p:txBody>
      </p:sp>
      <p:sp>
        <p:nvSpPr>
          <p:cNvPr id="348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Again light construction lines.</a:t>
            </a:r>
          </a:p>
          <a:p>
            <a:pPr eaLnBrk="1" hangingPunct="1"/>
            <a:endParaRPr lang="en-US" dirty="0" smtClean="0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" name="Header Placeholder 3"/>
          <p:cNvSpPr>
            <a:spLocks noGrp="1"/>
          </p:cNvSpPr>
          <p:nvPr>
            <p:ph type="hdr" sz="quarter"/>
          </p:nvPr>
        </p:nvSpPr>
        <p:spPr>
          <a:xfrm>
            <a:off x="66675" y="77788"/>
            <a:ext cx="3038475" cy="465137"/>
          </a:xfrm>
        </p:spPr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2167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10"/>
          <p:cNvSpPr>
            <a:spLocks noGrp="1" noChangeArrowheads="1"/>
          </p:cNvSpPr>
          <p:nvPr>
            <p:ph type="dt" sz="quarter" idx="1"/>
          </p:nvPr>
        </p:nvSpPr>
        <p:spPr>
          <a:xfrm>
            <a:off x="3284376" y="77788"/>
            <a:ext cx="3513299" cy="6508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200" b="0" dirty="0">
                <a:solidFill>
                  <a:schemeClr val="tx1"/>
                </a:solidFill>
                <a:latin typeface="Arial" charset="0"/>
              </a:rPr>
              <a:t>Introduction to Engineering </a:t>
            </a:r>
            <a:r>
              <a:rPr lang="en-US" sz="1200" b="0" dirty="0" smtClean="0">
                <a:solidFill>
                  <a:schemeClr val="tx1"/>
                </a:solidFill>
                <a:latin typeface="Arial" charset="0"/>
              </a:rPr>
              <a:t>Design</a:t>
            </a:r>
            <a:endParaRPr lang="en-US" sz="1200" b="0" dirty="0">
              <a:solidFill>
                <a:schemeClr val="tx1"/>
              </a:solidFill>
              <a:latin typeface="Arial" charset="0"/>
            </a:endParaRPr>
          </a:p>
          <a:p>
            <a:r>
              <a:rPr lang="en-US" sz="1200" b="0" dirty="0">
                <a:solidFill>
                  <a:schemeClr val="tx1"/>
                </a:solidFill>
              </a:rPr>
              <a:t>Unit 2 – Technical Sketching and Drawing</a:t>
            </a:r>
          </a:p>
        </p:txBody>
      </p:sp>
      <p:sp>
        <p:nvSpPr>
          <p:cNvPr id="348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" name="Header Placeholder 3"/>
          <p:cNvSpPr>
            <a:spLocks noGrp="1"/>
          </p:cNvSpPr>
          <p:nvPr>
            <p:ph type="hdr" sz="quarter"/>
          </p:nvPr>
        </p:nvSpPr>
        <p:spPr>
          <a:xfrm>
            <a:off x="66675" y="77788"/>
            <a:ext cx="3038475" cy="465137"/>
          </a:xfrm>
        </p:spPr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137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smtClean="0">
                <a:solidFill>
                  <a:schemeClr val="tx1"/>
                </a:solidFill>
                <a:latin typeface="Arial" charset="0"/>
              </a:rPr>
              <a:t>Isometric Pictorials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819" name="Rectangle 10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2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Introduction to Engineering Design</a:t>
            </a:r>
          </a:p>
          <a:p>
            <a:r>
              <a:rPr lang="en-US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Unit 2 – Technical Sketching and Drawing</a:t>
            </a:r>
          </a:p>
        </p:txBody>
      </p:sp>
      <p:sp>
        <p:nvSpPr>
          <p:cNvPr id="34820" name="Rectangle 11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8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8889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dirty="0" smtClean="0"/>
              <a:t>Introduction to Engineering Design</a:t>
            </a:r>
          </a:p>
          <a:p>
            <a:r>
              <a:rPr lang="en-US" dirty="0" smtClean="0"/>
              <a:t>Unit 2 – Technical Sketching and Drawing</a:t>
            </a:r>
            <a:endParaRPr lang="en-US" dirty="0"/>
          </a:p>
        </p:txBody>
      </p:sp>
      <p:sp>
        <p:nvSpPr>
          <p:cNvPr id="8" name="Slide Image Placeholder 7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9" name="Notes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9062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Introduction to Engineering Design</a:t>
            </a:r>
            <a:endParaRPr lang="en-US" baseline="30000" smtClean="0"/>
          </a:p>
          <a:p>
            <a:r>
              <a:rPr lang="en-US" smtClean="0"/>
              <a:t>Unit 2 – Technical Sketching and Drawing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661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Again,</a:t>
            </a:r>
            <a:r>
              <a:rPr lang="en-US" baseline="0" dirty="0" smtClean="0"/>
              <a:t> t</a:t>
            </a:r>
            <a:r>
              <a:rPr lang="en-US" dirty="0" smtClean="0"/>
              <a:t>onal shading is a technique that helps enhance the sketch</a:t>
            </a:r>
            <a:r>
              <a:rPr lang="en-US" baseline="0" dirty="0" smtClean="0"/>
              <a:t> and create a more realistic representation. It imitates reflections and shadows that would naturally occur when a direct light source is introduced.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dirty="0" smtClean="0"/>
              <a:t>Introduction to Engineering Design</a:t>
            </a:r>
            <a:endParaRPr lang="en-US" baseline="30000" dirty="0" smtClean="0"/>
          </a:p>
          <a:p>
            <a:r>
              <a:rPr lang="en-US" dirty="0"/>
              <a:t>Unit 2 – Technical Sketching and Drawing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/>
          <a:p>
            <a:fld id="{AA6F666A-3503-4EB4-9796-FFB36F66CA10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9297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Introduction to Engineering Design</a:t>
            </a:r>
            <a:endParaRPr lang="en-US" baseline="30000" smtClean="0"/>
          </a:p>
          <a:p>
            <a:r>
              <a:rPr lang="en-US" smtClean="0"/>
              <a:t>Unit 2 – Technical Sketching and Drawing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8425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Isometric and Oblique Pictorials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Introduction to Engineering Design</a:t>
            </a:r>
            <a:endParaRPr lang="en-US" baseline="30000" smtClean="0"/>
          </a:p>
          <a:p>
            <a:r>
              <a:rPr lang="en-US" smtClean="0"/>
              <a:t>Unit 2 – Technical Sketching and Drawing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3810000" y="8678862"/>
            <a:ext cx="3038475" cy="4651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A6F666A-3503-4EB4-9796-FFB36F66CA10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4"/>
          </p:nvPr>
        </p:nvSpPr>
        <p:spPr>
          <a:xfrm>
            <a:off x="77788" y="8585200"/>
            <a:ext cx="3038475" cy="46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Project Lead The Way, Inc.</a:t>
            </a:r>
            <a:endParaRPr lang="en-US" sz="1000" b="0" baseline="300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000" b="0" dirty="0" smtClean="0">
                <a:solidFill>
                  <a:schemeClr val="tx1"/>
                </a:solidFill>
                <a:latin typeface="Arial" charset="0"/>
              </a:rPr>
              <a:t>Copyright 2012</a:t>
            </a:r>
            <a:endParaRPr lang="en-US" sz="1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07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1400"/>
            <a:ext cx="7772400" cy="838199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00386B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685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386B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" name="Picture 3" descr="PLTW_MT_L_3C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81000"/>
            <a:ext cx="6246479" cy="2377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386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47A5C21-3EFD-42C5-84BD-6FC92D3A6C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650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F60E8F6-9527-4481-96FF-48BB1CF6397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62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403DE-973C-4900-B8EF-5FA2987C31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057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7772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1000"/>
            <a:ext cx="6400800" cy="609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386B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BA66F-768A-496E-B201-B0F50C2CC72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A5C21-3EFD-42C5-84BD-6FC92D3A6C9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E46C69-9418-40E3-B341-72FC08C7A56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60E8F6-9527-4481-96FF-48BB1CF6397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D7CA6-A1F5-49C9-A354-4074CB0AFA9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9" r:id="rId2"/>
    <p:sldLayoutId id="2147483670" r:id="rId3"/>
    <p:sldLayoutId id="2147483671" r:id="rId4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68B3C12-BC1A-4959-8182-8B391870C7D3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67" r:id="rId4"/>
    <p:sldLayoutId id="2147483668" r:id="rId5"/>
  </p:sldLayoutIdLst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386B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Relationship Id="rId9" Type="http://schemas.openxmlformats.org/officeDocument/2006/relationships/image" Target="../media/image7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il.si.edu/exhibitions/doodles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3657601"/>
            <a:ext cx="7772400" cy="761999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Isometric Sketching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4876800"/>
            <a:ext cx="6400800" cy="8382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71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rgbClr val="00386B"/>
                </a:solidFill>
              </a:rPr>
              <a:t>Pictorial Drawing</a:t>
            </a:r>
            <a:endParaRPr lang="en-US" sz="3600" dirty="0">
              <a:solidFill>
                <a:srgbClr val="00386B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Orthographic drawings show only one view of the object </a:t>
            </a:r>
          </a:p>
          <a:p>
            <a:r>
              <a:rPr lang="en-US" dirty="0" smtClean="0"/>
              <a:t>3D object on a 2D plane </a:t>
            </a:r>
            <a:endParaRPr lang="en-US" dirty="0"/>
          </a:p>
          <a:p>
            <a:r>
              <a:rPr lang="en-US" dirty="0" smtClean="0"/>
              <a:t>Shading is the only thing that makes it look “3D”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0242" y="3784282"/>
            <a:ext cx="6315075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74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913" y="3337243"/>
            <a:ext cx="3173087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Isometric Sketch 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Sketch </a:t>
            </a:r>
            <a:r>
              <a:rPr lang="en-US" sz="2800" dirty="0"/>
              <a:t>appears three-dimensional because three sides are shown.</a:t>
            </a:r>
          </a:p>
          <a:p>
            <a:r>
              <a:rPr lang="en-US" sz="2800" dirty="0"/>
              <a:t>All principal dimensions (width, depth, and height) are represented in true proportion.</a:t>
            </a:r>
          </a:p>
          <a:p>
            <a:r>
              <a:rPr lang="en-US" sz="2800" dirty="0"/>
              <a:t>Width and depth lines are </a:t>
            </a:r>
            <a:r>
              <a:rPr lang="en-US" sz="2800" dirty="0" smtClean="0"/>
              <a:t>drawn </a:t>
            </a:r>
          </a:p>
          <a:p>
            <a:pPr marL="0" indent="0">
              <a:buNone/>
            </a:pPr>
            <a:r>
              <a:rPr lang="en-US" sz="2800" dirty="0" smtClean="0"/>
              <a:t>    at </a:t>
            </a:r>
            <a:r>
              <a:rPr lang="en-US" sz="2800" dirty="0"/>
              <a:t>30 degrees from horizontal.</a:t>
            </a:r>
          </a:p>
          <a:p>
            <a:r>
              <a:rPr lang="en-US" sz="2800" dirty="0"/>
              <a:t>All height lines are vertical.</a:t>
            </a:r>
          </a:p>
          <a:p>
            <a:r>
              <a:rPr lang="en-US" sz="2800" dirty="0"/>
              <a:t>The shapes of the object faces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    are </a:t>
            </a:r>
            <a:r>
              <a:rPr lang="en-US" sz="2800" dirty="0"/>
              <a:t>distorted (not represented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    as true </a:t>
            </a:r>
            <a:r>
              <a:rPr lang="en-US" sz="2800" dirty="0"/>
              <a:t>shapes).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5820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Isometric Sketch Characteristics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48" y="2052146"/>
            <a:ext cx="6574221" cy="44052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1228241"/>
            <a:ext cx="7930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is isometric graphing paper different from that of the orthographic kind?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3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93704" y="1877323"/>
            <a:ext cx="4545505" cy="4677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Where is the height, width, depth?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Where is the front view,</a:t>
            </a:r>
          </a:p>
          <a:p>
            <a:pPr marL="0" indent="0">
              <a:buNone/>
            </a:pPr>
            <a:r>
              <a:rPr lang="en-US" dirty="0" smtClean="0"/>
              <a:t>side view, and the </a:t>
            </a:r>
          </a:p>
          <a:p>
            <a:pPr marL="0" indent="0">
              <a:buNone/>
            </a:pPr>
            <a:r>
              <a:rPr lang="en-US" dirty="0" smtClean="0"/>
              <a:t>top view?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77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43400" y="2155619"/>
            <a:ext cx="4545505" cy="4677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Isometric Pictorial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Arial" charset="0"/>
              </a:rPr>
              <a:t>These </a:t>
            </a:r>
            <a:r>
              <a:rPr lang="en-US" dirty="0">
                <a:latin typeface="Arial" charset="0"/>
              </a:rPr>
              <a:t>three edges represent height, width, and </a:t>
            </a:r>
            <a:r>
              <a:rPr lang="en-US" dirty="0" smtClean="0">
                <a:latin typeface="Arial" charset="0"/>
              </a:rPr>
              <a:t>depth</a:t>
            </a:r>
            <a:endParaRPr lang="en-US" dirty="0">
              <a:latin typeface="Arial" charset="0"/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9806525">
            <a:off x="6536698" y="3388765"/>
            <a:ext cx="1236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depth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 rot="1933661">
            <a:off x="5153128" y="3462250"/>
            <a:ext cx="1354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width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5424764" y="5092513"/>
            <a:ext cx="1334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height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6236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labels</a:t>
            </a:r>
            <a:endParaRPr lang="en-US" dirty="0"/>
          </a:p>
        </p:txBody>
      </p:sp>
      <p:pic>
        <p:nvPicPr>
          <p:cNvPr id="4" name="Content Placeholder 3" descr="isometricorientation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9345" y="1524000"/>
            <a:ext cx="3665005" cy="3262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Content Placeholder 3" descr="isometricorientation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53000" y="1524000"/>
            <a:ext cx="3733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4"/>
          <p:cNvSpPr txBox="1">
            <a:spLocks/>
          </p:cNvSpPr>
          <p:nvPr/>
        </p:nvSpPr>
        <p:spPr bwMode="auto">
          <a:xfrm>
            <a:off x="304800" y="4800600"/>
            <a:ext cx="4114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Top, Front, Right Side view orientation</a:t>
            </a:r>
          </a:p>
        </p:txBody>
      </p:sp>
      <p:sp>
        <p:nvSpPr>
          <p:cNvPr id="7" name="Content Placeholder 4"/>
          <p:cNvSpPr txBox="1">
            <a:spLocks/>
          </p:cNvSpPr>
          <p:nvPr/>
        </p:nvSpPr>
        <p:spPr bwMode="auto">
          <a:xfrm>
            <a:off x="4953000" y="4800600"/>
            <a:ext cx="4114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Top, Left Side, Front, view orientation</a:t>
            </a:r>
          </a:p>
        </p:txBody>
      </p:sp>
    </p:spTree>
    <p:extLst>
      <p:ext uri="{BB962C8B-B14F-4D97-AF65-F5344CB8AC3E}">
        <p14:creationId xmlns:p14="http://schemas.microsoft.com/office/powerpoint/2010/main" val="26832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</a:t>
            </a:r>
            <a:r>
              <a:rPr lang="en-US" dirty="0"/>
              <a:t>Selection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Recommendations for how to select </a:t>
            </a:r>
            <a:r>
              <a:rPr lang="en-US" dirty="0"/>
              <a:t>the </a:t>
            </a:r>
            <a:r>
              <a:rPr lang="en-US" dirty="0" smtClean="0"/>
              <a:t>front view</a:t>
            </a:r>
            <a:endParaRPr lang="en-US" dirty="0"/>
          </a:p>
          <a:p>
            <a:pPr lvl="1"/>
            <a:r>
              <a:rPr lang="en-US" dirty="0"/>
              <a:t>Most natural position or </a:t>
            </a:r>
            <a:r>
              <a:rPr lang="en-US" dirty="0" smtClean="0"/>
              <a:t>use</a:t>
            </a:r>
            <a:endParaRPr lang="en-US" dirty="0"/>
          </a:p>
          <a:p>
            <a:pPr lvl="1"/>
            <a:r>
              <a:rPr lang="en-US" dirty="0"/>
              <a:t>Shows best shape and characteristic </a:t>
            </a:r>
            <a:r>
              <a:rPr lang="en-US" dirty="0" smtClean="0"/>
              <a:t>contours</a:t>
            </a:r>
            <a:endParaRPr lang="en-US" dirty="0"/>
          </a:p>
          <a:p>
            <a:pPr lvl="1"/>
            <a:r>
              <a:rPr lang="en-US" dirty="0"/>
              <a:t>Longest </a:t>
            </a:r>
            <a:r>
              <a:rPr lang="en-US" dirty="0" smtClean="0"/>
              <a:t>dimensions</a:t>
            </a:r>
            <a:endParaRPr lang="en-US" dirty="0"/>
          </a:p>
          <a:p>
            <a:pPr lvl="1"/>
            <a:r>
              <a:rPr lang="en-US" dirty="0"/>
              <a:t>Fewest hidden </a:t>
            </a:r>
            <a:r>
              <a:rPr lang="en-US" dirty="0" smtClean="0"/>
              <a:t>lines</a:t>
            </a:r>
            <a:endParaRPr lang="en-US" dirty="0"/>
          </a:p>
          <a:p>
            <a:pPr lvl="1"/>
            <a:r>
              <a:rPr lang="en-US" dirty="0"/>
              <a:t>Most stable and natural </a:t>
            </a:r>
            <a:r>
              <a:rPr lang="en-US" dirty="0" smtClean="0"/>
              <a:t>position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62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00386B"/>
                </a:solidFill>
              </a:rPr>
              <a:t>Orthographic </a:t>
            </a:r>
            <a:r>
              <a:rPr lang="en-US" dirty="0" smtClean="0">
                <a:solidFill>
                  <a:srgbClr val="00386B"/>
                </a:solidFill>
              </a:rPr>
              <a:t>View </a:t>
            </a:r>
            <a:r>
              <a:rPr lang="en-US" dirty="0">
                <a:solidFill>
                  <a:srgbClr val="00386B"/>
                </a:solidFill>
              </a:rPr>
              <a:t>Selection</a:t>
            </a:r>
          </a:p>
        </p:txBody>
      </p:sp>
      <p:pic>
        <p:nvPicPr>
          <p:cNvPr id="9219" name="Picture 3" descr="Project 3rd"/>
          <p:cNvPicPr>
            <a:picLocks noChangeAspect="1" noChangeArrowheads="1"/>
          </p:cNvPicPr>
          <p:nvPr/>
        </p:nvPicPr>
        <p:blipFill rotWithShape="1">
          <a:blip r:embed="rId3" cstate="print">
            <a:lum bright="40000" contras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38400" y="1475545"/>
            <a:ext cx="6230593" cy="328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rot="2221672">
            <a:off x="499975" y="4962094"/>
            <a:ext cx="3221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BEST FRONT VIEW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 rot="18475272">
            <a:off x="2372520" y="4517802"/>
            <a:ext cx="631960" cy="41910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489972" y="2223404"/>
            <a:ext cx="2648629" cy="943917"/>
            <a:chOff x="489972" y="2223404"/>
            <a:chExt cx="2648629" cy="943917"/>
          </a:xfrm>
        </p:grpSpPr>
        <p:sp>
          <p:nvSpPr>
            <p:cNvPr id="4" name="TextBox 3"/>
            <p:cNvSpPr txBox="1"/>
            <p:nvPr/>
          </p:nvSpPr>
          <p:spPr>
            <a:xfrm>
              <a:off x="489972" y="2223404"/>
              <a:ext cx="133882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Best shape</a:t>
              </a:r>
            </a:p>
            <a:p>
              <a:r>
                <a:rPr lang="en-US" dirty="0" smtClean="0"/>
                <a:t>Description</a:t>
              </a:r>
              <a:endParaRPr lang="en-US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1828800" y="2590800"/>
              <a:ext cx="1309801" cy="576521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4419600" y="4191001"/>
            <a:ext cx="2743200" cy="1949063"/>
            <a:chOff x="4419600" y="4191001"/>
            <a:chExt cx="2743200" cy="1949063"/>
          </a:xfrm>
        </p:grpSpPr>
        <p:sp>
          <p:nvSpPr>
            <p:cNvPr id="16" name="TextBox 15"/>
            <p:cNvSpPr txBox="1"/>
            <p:nvPr/>
          </p:nvSpPr>
          <p:spPr>
            <a:xfrm>
              <a:off x="5003234" y="5770732"/>
              <a:ext cx="2159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Longest Dimension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 flipV="1">
              <a:off x="4419600" y="4191001"/>
              <a:ext cx="959835" cy="1579731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6083018" y="4191002"/>
            <a:ext cx="2402637" cy="1283730"/>
            <a:chOff x="6083018" y="4191002"/>
            <a:chExt cx="2402637" cy="1283730"/>
          </a:xfrm>
        </p:grpSpPr>
        <p:sp>
          <p:nvSpPr>
            <p:cNvPr id="22" name="TextBox 21"/>
            <p:cNvSpPr txBox="1"/>
            <p:nvPr/>
          </p:nvSpPr>
          <p:spPr>
            <a:xfrm>
              <a:off x="6172200" y="5105400"/>
              <a:ext cx="2313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eaLnBrk="0" hangingPunct="0"/>
              <a:r>
                <a:rPr lang="en-US" dirty="0">
                  <a:latin typeface="+mn-lt"/>
                </a:rPr>
                <a:t>Most natural </a:t>
              </a:r>
              <a:r>
                <a:rPr lang="en-US" dirty="0" smtClean="0">
                  <a:latin typeface="+mn-lt"/>
                </a:rPr>
                <a:t>position</a:t>
              </a:r>
              <a:endParaRPr lang="en-US" dirty="0">
                <a:latin typeface="+mn-lt"/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H="1" flipV="1">
              <a:off x="6083018" y="4191002"/>
              <a:ext cx="698782" cy="914398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5791200" y="1106213"/>
            <a:ext cx="2309733" cy="1560787"/>
            <a:chOff x="5791200" y="1106213"/>
            <a:chExt cx="2309733" cy="1560787"/>
          </a:xfrm>
        </p:grpSpPr>
        <p:sp>
          <p:nvSpPr>
            <p:cNvPr id="21" name="TextBox 20"/>
            <p:cNvSpPr txBox="1"/>
            <p:nvPr/>
          </p:nvSpPr>
          <p:spPr>
            <a:xfrm>
              <a:off x="6172200" y="1106213"/>
              <a:ext cx="19287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No hidden edges</a:t>
              </a: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H="1">
              <a:off x="5791200" y="1475545"/>
              <a:ext cx="1232182" cy="1191455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723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39306E-6 L 0.06111 -0.0894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4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mph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animBg="1"/>
      <p:bldP spid="3" grpId="1" animBg="1"/>
      <p:bldP spid="3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Box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343400" cy="4830763"/>
          </a:xfrm>
        </p:spPr>
        <p:txBody>
          <a:bodyPr/>
          <a:lstStyle/>
          <a:p>
            <a:r>
              <a:rPr lang="en-US" dirty="0"/>
              <a:t>The box method is a sketching technique used to maintain proportionality</a:t>
            </a:r>
          </a:p>
          <a:p>
            <a:r>
              <a:rPr lang="en-US" dirty="0"/>
              <a:t>It starts with a sketcher envisioning an object contained within an imaginary box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133600"/>
            <a:ext cx="31242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367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Proportion and Estimation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4800600" cy="3860800"/>
          </a:xfrm>
        </p:spPr>
        <p:txBody>
          <a:bodyPr/>
          <a:lstStyle/>
          <a:p>
            <a:r>
              <a:rPr lang="en-US" dirty="0" smtClean="0"/>
              <a:t>What the problems with the bottom drawing?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4" descr="goodbadisometric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143000"/>
            <a:ext cx="4064000" cy="477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9865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Isometric Sketching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What is the difference between the red lines and the black lines?</a:t>
            </a:r>
          </a:p>
          <a:p>
            <a:r>
              <a:rPr lang="en-US" dirty="0" smtClean="0"/>
              <a:t>Let’s draw the following objects together</a:t>
            </a:r>
            <a:endParaRPr lang="en-US" dirty="0"/>
          </a:p>
        </p:txBody>
      </p:sp>
      <p:pic>
        <p:nvPicPr>
          <p:cNvPr id="7" name="Picture 4" descr="isometricsketch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143000"/>
            <a:ext cx="3625850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2065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Steps to remember</a:t>
            </a:r>
          </a:p>
          <a:p>
            <a:pPr marL="514350" indent="-514350">
              <a:buAutoNum type="arabicParenR"/>
            </a:pPr>
            <a:r>
              <a:rPr lang="en-US" dirty="0" smtClean="0"/>
              <a:t>Determine and draw the “glass” box.</a:t>
            </a:r>
          </a:p>
          <a:p>
            <a:pPr marL="514350" indent="-514350">
              <a:buAutoNum type="arabicParenR"/>
            </a:pPr>
            <a:r>
              <a:rPr lang="en-US" dirty="0" smtClean="0"/>
              <a:t>Draw the object faces that touch the outside of the glass box.</a:t>
            </a:r>
          </a:p>
          <a:p>
            <a:pPr marL="514350" indent="-514350">
              <a:buAutoNum type="arabicParenR"/>
            </a:pPr>
            <a:r>
              <a:rPr lang="en-US" dirty="0" smtClean="0"/>
              <a:t>Draw the interior faces.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88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 bwMode="auto">
          <a:xfrm>
            <a:off x="472440" y="2438400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386B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en-US" sz="4400" dirty="0" smtClean="0"/>
              <a:t>EXAMPLE 1 </a:t>
            </a:r>
            <a:endParaRPr lang="en-US" sz="4400" dirty="0"/>
          </a:p>
          <a:p>
            <a:pPr algn="ctr"/>
            <a:r>
              <a:rPr lang="en-US" sz="4400" dirty="0" smtClean="0"/>
              <a:t>Isometric Sketch</a:t>
            </a:r>
            <a:endParaRPr lang="en-US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14"/>
            <a:ext cx="9144000" cy="629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9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526772" y="2012257"/>
            <a:ext cx="8064944" cy="4733925"/>
            <a:chOff x="394252" y="1786973"/>
            <a:chExt cx="8064944" cy="4733925"/>
          </a:xfrm>
        </p:grpSpPr>
        <p:pic>
          <p:nvPicPr>
            <p:cNvPr id="4" name="Picture 3" descr="isometrics3_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252" y="1786973"/>
              <a:ext cx="7818438" cy="473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 rot="1731715">
              <a:off x="5412282" y="2341438"/>
              <a:ext cx="3046914" cy="1587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62884" y="1990458"/>
            <a:ext cx="8031233" cy="4733925"/>
            <a:chOff x="430364" y="1765174"/>
            <a:chExt cx="8031233" cy="4733925"/>
          </a:xfrm>
        </p:grpSpPr>
        <p:pic>
          <p:nvPicPr>
            <p:cNvPr id="5" name="Picture 4" descr="isometrics3_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364" y="1765174"/>
              <a:ext cx="7818438" cy="473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7"/>
            <p:cNvSpPr/>
            <p:nvPr/>
          </p:nvSpPr>
          <p:spPr>
            <a:xfrm rot="1731715">
              <a:off x="5414683" y="2301676"/>
              <a:ext cx="3046914" cy="1587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59572" y="2001906"/>
            <a:ext cx="7800975" cy="4743450"/>
            <a:chOff x="427052" y="1776622"/>
            <a:chExt cx="7800975" cy="4743450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052" y="1776622"/>
              <a:ext cx="7800975" cy="4743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 rot="1731715">
              <a:off x="5019595" y="2341842"/>
              <a:ext cx="3046914" cy="1587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59572" y="2011431"/>
            <a:ext cx="8124907" cy="4733925"/>
            <a:chOff x="427052" y="1786147"/>
            <a:chExt cx="8124907" cy="4733925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052" y="1786147"/>
              <a:ext cx="7820025" cy="4733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Rectangle 9"/>
            <p:cNvSpPr/>
            <p:nvPr/>
          </p:nvSpPr>
          <p:spPr>
            <a:xfrm rot="1731715">
              <a:off x="5505045" y="2344519"/>
              <a:ext cx="3046914" cy="1587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>
                <a:solidFill>
                  <a:srgbClr val="00386B"/>
                </a:solidFill>
              </a:rPr>
              <a:t>Step 1: Construct the Box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Arial" charset="0"/>
              </a:rPr>
              <a:t>Layout </a:t>
            </a:r>
            <a:r>
              <a:rPr lang="en-US" sz="2400" dirty="0" smtClean="0">
                <a:latin typeface="Arial" charset="0"/>
              </a:rPr>
              <a:t>the box </a:t>
            </a:r>
            <a:r>
              <a:rPr lang="en-US" sz="2400" dirty="0">
                <a:latin typeface="Arial" charset="0"/>
              </a:rPr>
              <a:t>that will contain the isometric view using points and construction </a:t>
            </a:r>
            <a:r>
              <a:rPr lang="en-US" sz="2400" dirty="0" smtClean="0">
                <a:latin typeface="Arial" charset="0"/>
              </a:rPr>
              <a:t>lines</a:t>
            </a:r>
            <a:endParaRPr lang="en-US" sz="2400" dirty="0">
              <a:latin typeface="Arial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63445" y="1837435"/>
            <a:ext cx="2053762" cy="196429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618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526772" y="2012257"/>
            <a:ext cx="8064944" cy="4733925"/>
            <a:chOff x="394252" y="1786973"/>
            <a:chExt cx="8064944" cy="4733925"/>
          </a:xfrm>
        </p:grpSpPr>
        <p:pic>
          <p:nvPicPr>
            <p:cNvPr id="4" name="Picture 3" descr="isometrics3_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252" y="1786973"/>
              <a:ext cx="7818438" cy="473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 rot="1731715">
              <a:off x="5412282" y="2341438"/>
              <a:ext cx="3046914" cy="1587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62884" y="1990458"/>
            <a:ext cx="8031233" cy="4733925"/>
            <a:chOff x="430364" y="1765174"/>
            <a:chExt cx="8031233" cy="4733925"/>
          </a:xfrm>
        </p:grpSpPr>
        <p:pic>
          <p:nvPicPr>
            <p:cNvPr id="5" name="Picture 4" descr="isometrics3_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364" y="1765174"/>
              <a:ext cx="7818438" cy="473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7"/>
            <p:cNvSpPr/>
            <p:nvPr/>
          </p:nvSpPr>
          <p:spPr>
            <a:xfrm rot="1731715">
              <a:off x="5414683" y="2301676"/>
              <a:ext cx="3046914" cy="1587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59572" y="2001906"/>
            <a:ext cx="7800975" cy="4743450"/>
            <a:chOff x="427052" y="1776622"/>
            <a:chExt cx="7800975" cy="4743450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052" y="1776622"/>
              <a:ext cx="7800975" cy="4743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 rot="1731715">
              <a:off x="5019595" y="2341842"/>
              <a:ext cx="3046914" cy="1587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59572" y="2011431"/>
            <a:ext cx="8124907" cy="4733925"/>
            <a:chOff x="427052" y="1786147"/>
            <a:chExt cx="8124907" cy="4733925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052" y="1786147"/>
              <a:ext cx="7820025" cy="4733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Rectangle 9"/>
            <p:cNvSpPr/>
            <p:nvPr/>
          </p:nvSpPr>
          <p:spPr>
            <a:xfrm rot="1731715">
              <a:off x="5505045" y="2344519"/>
              <a:ext cx="3046914" cy="1587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>
                <a:solidFill>
                  <a:srgbClr val="00386B"/>
                </a:solidFill>
              </a:rPr>
              <a:t>Step 1: Construct the Box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Arial" charset="0"/>
              </a:rPr>
              <a:t>Layout </a:t>
            </a:r>
            <a:r>
              <a:rPr lang="en-US" sz="2400" dirty="0" smtClean="0">
                <a:latin typeface="Arial" charset="0"/>
              </a:rPr>
              <a:t>the box </a:t>
            </a:r>
            <a:r>
              <a:rPr lang="en-US" sz="2400" dirty="0">
                <a:latin typeface="Arial" charset="0"/>
              </a:rPr>
              <a:t>that will contain the isometric view using points and construction </a:t>
            </a:r>
            <a:r>
              <a:rPr lang="en-US" sz="2400" dirty="0" smtClean="0">
                <a:latin typeface="Arial" charset="0"/>
              </a:rPr>
              <a:t>lines</a:t>
            </a:r>
            <a:endParaRPr lang="en-US" sz="2400" dirty="0">
              <a:latin typeface="Arial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63445" y="1837435"/>
            <a:ext cx="2053762" cy="196429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644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sometrics3_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2035175"/>
            <a:ext cx="7818438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8547" name="Picture 3" descr="isometrics3_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2035175"/>
            <a:ext cx="7818438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8548" name="Picture 4" descr="isometrics3_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2035175"/>
            <a:ext cx="7818438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8549" name="Picture 5" descr="isometrics3_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2035175"/>
            <a:ext cx="7818438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396845" y="2335774"/>
            <a:ext cx="2438400" cy="2312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63445" y="1837435"/>
            <a:ext cx="2053762" cy="196429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3600" dirty="0">
                <a:solidFill>
                  <a:srgbClr val="00386B"/>
                </a:solidFill>
                <a:latin typeface="Arial" charset="0"/>
              </a:rPr>
              <a:t>Step 2: Outside Faces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Arial" charset="0"/>
              </a:rPr>
              <a:t>Use points and construction lines to identify corners and edges of object faces that occur on box surface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1845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4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4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>
                <a:solidFill>
                  <a:srgbClr val="00386B"/>
                </a:solidFill>
              </a:rPr>
              <a:t>Step </a:t>
            </a:r>
            <a:r>
              <a:rPr lang="en-US" sz="3600" dirty="0" smtClean="0">
                <a:solidFill>
                  <a:srgbClr val="00386B"/>
                </a:solidFill>
              </a:rPr>
              <a:t>2: Outside </a:t>
            </a:r>
            <a:r>
              <a:rPr lang="en-US" sz="3600" dirty="0">
                <a:solidFill>
                  <a:srgbClr val="00386B"/>
                </a:solidFill>
              </a:rPr>
              <a:t>Faces </a:t>
            </a:r>
            <a:r>
              <a:rPr lang="en-US" sz="3600" dirty="0" smtClean="0">
                <a:solidFill>
                  <a:srgbClr val="00386B"/>
                </a:solidFill>
              </a:rPr>
              <a:t>(continued)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Trace visible </a:t>
            </a:r>
            <a:r>
              <a:rPr lang="en-US" sz="2400" dirty="0"/>
              <a:t>edges of </a:t>
            </a:r>
            <a:r>
              <a:rPr lang="en-US" sz="2400" dirty="0" smtClean="0"/>
              <a:t>part </a:t>
            </a:r>
            <a:r>
              <a:rPr lang="en-US" sz="2400" dirty="0"/>
              <a:t>with </a:t>
            </a:r>
            <a:r>
              <a:rPr lang="en-US" sz="2400" dirty="0" smtClean="0"/>
              <a:t>thick, dark </a:t>
            </a:r>
            <a:r>
              <a:rPr lang="en-US" sz="2400" dirty="0"/>
              <a:t>object </a:t>
            </a:r>
            <a:r>
              <a:rPr lang="en-US" sz="2400" dirty="0" smtClean="0"/>
              <a:t>lines</a:t>
            </a:r>
            <a:endParaRPr lang="en-US" sz="2400" dirty="0"/>
          </a:p>
        </p:txBody>
      </p:sp>
      <p:pic>
        <p:nvPicPr>
          <p:cNvPr id="10" name="Picture 2" descr="isometrics3_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2035175"/>
            <a:ext cx="7818438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isometrics3_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2035175"/>
            <a:ext cx="7818438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isometrics3_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2035175"/>
            <a:ext cx="7818438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isometrics3_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2035175"/>
            <a:ext cx="7818438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isometrics3_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2035175"/>
            <a:ext cx="7818438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546850" y="2259013"/>
            <a:ext cx="2438400" cy="2312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63445" y="1837435"/>
            <a:ext cx="2053762" cy="196429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562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US" sz="3600" dirty="0">
                <a:solidFill>
                  <a:srgbClr val="00386B"/>
                </a:solidFill>
                <a:latin typeface="Arial" charset="0"/>
              </a:rPr>
              <a:t>Step 3: Inside </a:t>
            </a:r>
            <a:r>
              <a:rPr lang="en-US" sz="3600" dirty="0" smtClean="0">
                <a:solidFill>
                  <a:srgbClr val="00386B"/>
                </a:solidFill>
                <a:latin typeface="Arial" charset="0"/>
              </a:rPr>
              <a:t>Faces</a:t>
            </a:r>
            <a:endParaRPr lang="en-US" sz="3600" dirty="0">
              <a:latin typeface="Arial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Arial" charset="0"/>
              </a:rPr>
              <a:t>In this case, there are no inside faces </a:t>
            </a:r>
          </a:p>
          <a:p>
            <a:endParaRPr lang="en-US" dirty="0"/>
          </a:p>
        </p:txBody>
      </p:sp>
      <p:pic>
        <p:nvPicPr>
          <p:cNvPr id="9" name="Picture 6" descr="isometrics3_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11" y="2034623"/>
            <a:ext cx="7818437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546850" y="1778000"/>
            <a:ext cx="2438400" cy="279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63445" y="1837435"/>
            <a:ext cx="2053762" cy="196429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656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9"/>
            <a:ext cx="8229600" cy="1096961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US" dirty="0">
                <a:solidFill>
                  <a:srgbClr val="00386B"/>
                </a:solidFill>
                <a:latin typeface="Arial" charset="0"/>
              </a:rPr>
              <a:t>Step 4 - Tonal </a:t>
            </a:r>
            <a:r>
              <a:rPr lang="en-US" dirty="0" smtClean="0">
                <a:solidFill>
                  <a:srgbClr val="00386B"/>
                </a:solidFill>
                <a:latin typeface="Arial" charset="0"/>
              </a:rPr>
              <a:t>Shading</a:t>
            </a:r>
            <a:endParaRPr lang="en-US" dirty="0">
              <a:solidFill>
                <a:srgbClr val="00386B"/>
              </a:solidFill>
              <a:latin typeface="Arial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295400"/>
            <a:ext cx="4038600" cy="48307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dirty="0" smtClean="0"/>
              <a:t>Decide the light source position, and add tonal shading to two of the three faces</a:t>
            </a:r>
          </a:p>
          <a:p>
            <a:r>
              <a:rPr lang="en-US" sz="2800" dirty="0" smtClean="0"/>
              <a:t>A shading option is to use parallel lines drawn closely together on a face</a:t>
            </a:r>
          </a:p>
          <a:p>
            <a:r>
              <a:rPr lang="en-US" sz="2800" dirty="0" smtClean="0"/>
              <a:t>Increase contrast by cross-hatching lines on darkest face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1295400"/>
            <a:ext cx="4591050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50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 bwMode="auto">
          <a:xfrm>
            <a:off x="472440" y="2438400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386B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en-US" sz="4400" dirty="0" smtClean="0"/>
              <a:t>EXAMPLE 2 </a:t>
            </a:r>
            <a:endParaRPr lang="en-US" sz="4400" dirty="0"/>
          </a:p>
          <a:p>
            <a:pPr algn="ctr"/>
            <a:r>
              <a:rPr lang="en-US" sz="4400" dirty="0" smtClean="0"/>
              <a:t>Isometric Sketch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8396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Step </a:t>
            </a:r>
            <a:r>
              <a:rPr lang="en-US" dirty="0" smtClean="0"/>
              <a:t>1: Constructing </a:t>
            </a:r>
            <a:r>
              <a:rPr lang="en-US" dirty="0"/>
              <a:t>The </a:t>
            </a:r>
            <a:r>
              <a:rPr lang="en-US" dirty="0" smtClean="0"/>
              <a:t>Box</a:t>
            </a:r>
            <a:endParaRPr lang="en-US" dirty="0"/>
          </a:p>
        </p:txBody>
      </p:sp>
      <p:sp>
        <p:nvSpPr>
          <p:cNvPr id="751627" name="Rectangle 11"/>
          <p:cNvSpPr>
            <a:spLocks noChangeArrowheads="1"/>
          </p:cNvSpPr>
          <p:nvPr/>
        </p:nvSpPr>
        <p:spPr bwMode="auto">
          <a:xfrm>
            <a:off x="1219200" y="2763837"/>
            <a:ext cx="287813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Aft>
                <a:spcPct val="20000"/>
              </a:spcAft>
              <a:buSzPct val="75000"/>
              <a:buFont typeface="Tahoma" pitchFamily="34" charset="0"/>
              <a:buChar char="•"/>
            </a:pPr>
            <a:r>
              <a:rPr lang="en-US" sz="3200" b="0" dirty="0">
                <a:solidFill>
                  <a:schemeClr val="tx1"/>
                </a:solidFill>
                <a:latin typeface="Arial" charset="0"/>
              </a:rPr>
              <a:t>3 units wide</a:t>
            </a:r>
          </a:p>
          <a:p>
            <a:pPr marL="228600" indent="-228600" eaLnBrk="1" hangingPunct="1">
              <a:lnSpc>
                <a:spcPct val="90000"/>
              </a:lnSpc>
              <a:spcAft>
                <a:spcPct val="20000"/>
              </a:spcAft>
              <a:buSzPct val="75000"/>
              <a:buFont typeface="Tahoma" pitchFamily="34" charset="0"/>
              <a:buChar char="•"/>
            </a:pPr>
            <a:r>
              <a:rPr lang="en-US" sz="3200" b="0" dirty="0">
                <a:solidFill>
                  <a:schemeClr val="tx1"/>
                </a:solidFill>
                <a:latin typeface="Arial" charset="0"/>
              </a:rPr>
              <a:t>2 units tall</a:t>
            </a:r>
          </a:p>
          <a:p>
            <a:pPr marL="228600" indent="-228600" eaLnBrk="1" hangingPunct="1">
              <a:lnSpc>
                <a:spcPct val="90000"/>
              </a:lnSpc>
              <a:spcAft>
                <a:spcPct val="20000"/>
              </a:spcAft>
              <a:buSzPct val="75000"/>
              <a:buFont typeface="Tahoma" pitchFamily="34" charset="0"/>
              <a:buChar char="•"/>
            </a:pPr>
            <a:r>
              <a:rPr lang="en-US" sz="3200" b="0" dirty="0">
                <a:solidFill>
                  <a:schemeClr val="tx1"/>
                </a:solidFill>
                <a:latin typeface="Arial" charset="0"/>
              </a:rPr>
              <a:t>2 units deep</a:t>
            </a:r>
          </a:p>
        </p:txBody>
      </p:sp>
      <p:sp>
        <p:nvSpPr>
          <p:cNvPr id="751628" name="Text Box 12"/>
          <p:cNvSpPr txBox="1">
            <a:spLocks noChangeArrowheads="1"/>
          </p:cNvSpPr>
          <p:nvPr/>
        </p:nvSpPr>
        <p:spPr bwMode="auto">
          <a:xfrm>
            <a:off x="369888" y="1166812"/>
            <a:ext cx="40909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50000"/>
              </a:spcAft>
              <a:buClr>
                <a:schemeClr val="folHlink"/>
              </a:buClr>
              <a:buFont typeface="Tahoma" pitchFamily="34" charset="0"/>
              <a:buNone/>
            </a:pPr>
            <a:r>
              <a:rPr lang="en-US" sz="3200" b="0" dirty="0">
                <a:solidFill>
                  <a:schemeClr val="tx1"/>
                </a:solidFill>
                <a:latin typeface="Arial" charset="0"/>
              </a:rPr>
              <a:t>Determine the overall dimensions of the object:</a:t>
            </a:r>
          </a:p>
        </p:txBody>
      </p:sp>
      <p:sp>
        <p:nvSpPr>
          <p:cNvPr id="751629" name="Text Box 13"/>
          <p:cNvSpPr txBox="1">
            <a:spLocks noChangeArrowheads="1"/>
          </p:cNvSpPr>
          <p:nvPr/>
        </p:nvSpPr>
        <p:spPr bwMode="auto">
          <a:xfrm>
            <a:off x="327025" y="5097463"/>
            <a:ext cx="4090988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50000"/>
              </a:spcAft>
              <a:buClr>
                <a:schemeClr val="folHlink"/>
              </a:buClr>
              <a:buFont typeface="Tahoma" pitchFamily="34" charset="0"/>
              <a:buNone/>
            </a:pPr>
            <a:r>
              <a:rPr lang="en-US" sz="3200" b="0" dirty="0">
                <a:solidFill>
                  <a:schemeClr val="tx1"/>
                </a:solidFill>
                <a:latin typeface="Arial" charset="0"/>
              </a:rPr>
              <a:t>Use points and construction lines to layout the box.</a:t>
            </a:r>
          </a:p>
        </p:txBody>
      </p:sp>
      <p:pic>
        <p:nvPicPr>
          <p:cNvPr id="18" name="Picture 2" descr="isometrics2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 descr="isometrics2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 descr="isometrics2_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 descr="isometrics2_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 descr="isometrics2_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 descr="isometrics2_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 descr="isometrics2_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9" descr="isometrics2_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45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5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5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627" grpId="0"/>
      <p:bldP spid="7516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Step </a:t>
            </a:r>
            <a:r>
              <a:rPr lang="en-US" dirty="0" smtClean="0"/>
              <a:t>2: Outside </a:t>
            </a:r>
            <a:r>
              <a:rPr lang="en-US" dirty="0"/>
              <a:t>Faces</a:t>
            </a:r>
          </a:p>
        </p:txBody>
      </p:sp>
      <p:sp>
        <p:nvSpPr>
          <p:cNvPr id="751628" name="Text Box 12"/>
          <p:cNvSpPr txBox="1">
            <a:spLocks noChangeArrowheads="1"/>
          </p:cNvSpPr>
          <p:nvPr/>
        </p:nvSpPr>
        <p:spPr bwMode="auto">
          <a:xfrm>
            <a:off x="369888" y="1166812"/>
            <a:ext cx="4090987" cy="275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50000"/>
              </a:spcAft>
              <a:buClr>
                <a:schemeClr val="folHlink"/>
              </a:buClr>
              <a:buFont typeface="Tahoma" pitchFamily="34" charset="0"/>
              <a:buNone/>
            </a:pPr>
            <a:r>
              <a:rPr lang="en-US" sz="3200" b="0" dirty="0">
                <a:solidFill>
                  <a:schemeClr val="tx1"/>
                </a:solidFill>
                <a:latin typeface="Arial" charset="0"/>
              </a:rPr>
              <a:t>Use points and construction lines to identify </a:t>
            </a:r>
            <a:r>
              <a:rPr lang="en-US" sz="3200" b="0" dirty="0" smtClean="0">
                <a:solidFill>
                  <a:schemeClr val="tx1"/>
                </a:solidFill>
                <a:latin typeface="Arial" charset="0"/>
              </a:rPr>
              <a:t>corners </a:t>
            </a:r>
            <a:r>
              <a:rPr lang="en-US" sz="3200" b="0" dirty="0">
                <a:solidFill>
                  <a:schemeClr val="tx1"/>
                </a:solidFill>
                <a:latin typeface="Arial" charset="0"/>
              </a:rPr>
              <a:t>and edges of </a:t>
            </a:r>
            <a:r>
              <a:rPr lang="en-US" sz="3200" b="0" dirty="0" smtClean="0">
                <a:solidFill>
                  <a:schemeClr val="tx1"/>
                </a:solidFill>
                <a:latin typeface="Arial" charset="0"/>
              </a:rPr>
              <a:t>object </a:t>
            </a:r>
            <a:r>
              <a:rPr lang="en-US" sz="3200" b="0" dirty="0">
                <a:solidFill>
                  <a:schemeClr val="tx1"/>
                </a:solidFill>
                <a:latin typeface="Arial" charset="0"/>
              </a:rPr>
              <a:t>faces that occur on </a:t>
            </a:r>
            <a:r>
              <a:rPr lang="en-US" sz="3200" b="0" dirty="0" smtClean="0">
                <a:solidFill>
                  <a:schemeClr val="tx1"/>
                </a:solidFill>
                <a:latin typeface="Arial" charset="0"/>
              </a:rPr>
              <a:t>surface </a:t>
            </a:r>
            <a:r>
              <a:rPr lang="en-US" sz="3200" b="0" dirty="0">
                <a:solidFill>
                  <a:schemeClr val="tx1"/>
                </a:solidFill>
                <a:latin typeface="Arial" charset="0"/>
              </a:rPr>
              <a:t>of the </a:t>
            </a:r>
            <a:r>
              <a:rPr lang="en-US" sz="3200" b="0" dirty="0" smtClean="0">
                <a:solidFill>
                  <a:schemeClr val="tx1"/>
                </a:solidFill>
                <a:latin typeface="Arial" charset="0"/>
              </a:rPr>
              <a:t>box</a:t>
            </a:r>
            <a:endParaRPr lang="en-US" sz="3200" b="0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22" name="Picture 2" descr="isometrics2_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 descr="isometrics2_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 descr="isometrics2_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5" descr="isometrics2_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 descr="isometrics2_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7" descr="isometrics2_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 descr="isometrics2_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34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Step 2 – Outside Faces (continued)</a:t>
            </a:r>
          </a:p>
        </p:txBody>
      </p:sp>
      <p:sp>
        <p:nvSpPr>
          <p:cNvPr id="751628" name="Text Box 12"/>
          <p:cNvSpPr txBox="1">
            <a:spLocks noChangeArrowheads="1"/>
          </p:cNvSpPr>
          <p:nvPr/>
        </p:nvSpPr>
        <p:spPr bwMode="auto">
          <a:xfrm>
            <a:off x="369888" y="1166812"/>
            <a:ext cx="4090987" cy="275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3399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50000"/>
              </a:spcAft>
              <a:buClr>
                <a:schemeClr val="folHlink"/>
              </a:buClr>
              <a:buFont typeface="Tahoma" pitchFamily="34" charset="0"/>
              <a:buNone/>
            </a:pPr>
            <a:r>
              <a:rPr lang="en-US" sz="3200" b="0" dirty="0">
                <a:solidFill>
                  <a:schemeClr val="tx1"/>
                </a:solidFill>
                <a:latin typeface="Arial" charset="0"/>
              </a:rPr>
              <a:t>Before </a:t>
            </a:r>
            <a:r>
              <a:rPr lang="en-US" sz="3200" b="0" dirty="0" smtClean="0">
                <a:solidFill>
                  <a:schemeClr val="tx1"/>
                </a:solidFill>
                <a:latin typeface="Arial" charset="0"/>
              </a:rPr>
              <a:t>sketch </a:t>
            </a:r>
            <a:r>
              <a:rPr lang="en-US" sz="3200" b="0" dirty="0">
                <a:solidFill>
                  <a:schemeClr val="tx1"/>
                </a:solidFill>
                <a:latin typeface="Arial" charset="0"/>
              </a:rPr>
              <a:t>becomes too congested with construction lines, trace </a:t>
            </a:r>
            <a:r>
              <a:rPr lang="en-US" sz="3200" b="0" dirty="0" smtClean="0">
                <a:solidFill>
                  <a:schemeClr val="tx1"/>
                </a:solidFill>
                <a:latin typeface="Arial" charset="0"/>
              </a:rPr>
              <a:t>visible </a:t>
            </a:r>
            <a:r>
              <a:rPr lang="en-US" sz="3200" b="0" dirty="0">
                <a:solidFill>
                  <a:schemeClr val="tx1"/>
                </a:solidFill>
                <a:latin typeface="Arial" charset="0"/>
              </a:rPr>
              <a:t>edges with object lines</a:t>
            </a:r>
          </a:p>
        </p:txBody>
      </p:sp>
      <p:pic>
        <p:nvPicPr>
          <p:cNvPr id="26" name="Picture 2" descr="isometrics2_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82738"/>
            <a:ext cx="3890963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 descr="isometrics2_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82738"/>
            <a:ext cx="3890963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 descr="isometrics2_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82738"/>
            <a:ext cx="3890963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" descr="isometrics2_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82738"/>
            <a:ext cx="3890963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292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3 - Inside </a:t>
            </a:r>
            <a:r>
              <a:rPr lang="en-US" dirty="0" smtClean="0"/>
              <a:t>Faces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points and construction lines to identify the corners and edges of the object faces that occur inside the box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2" name="Picture 2" descr="isometrics2_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isometrics2_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isometrics2_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isometrics2_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 descr="isometrics2_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 descr="isometrics2_2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268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3 - Inside Faces (continued)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Trace out </a:t>
            </a:r>
            <a:r>
              <a:rPr lang="en-US" dirty="0" smtClean="0"/>
              <a:t>remaining </a:t>
            </a:r>
            <a:r>
              <a:rPr lang="en-US" dirty="0"/>
              <a:t>visible edges with object </a:t>
            </a:r>
            <a:r>
              <a:rPr lang="en-US" dirty="0" smtClean="0"/>
              <a:t>lines</a:t>
            </a:r>
            <a:endParaRPr lang="en-US" dirty="0"/>
          </a:p>
          <a:p>
            <a:endParaRPr lang="en-US" dirty="0"/>
          </a:p>
        </p:txBody>
      </p:sp>
      <p:pic>
        <p:nvPicPr>
          <p:cNvPr id="10" name="Picture 2" descr="isometrics2_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isometrics2_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isometrics2_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isometrics2_2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870075"/>
            <a:ext cx="389096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67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4 - Tonal </a:t>
            </a:r>
            <a:r>
              <a:rPr lang="en-US" dirty="0" smtClean="0"/>
              <a:t>Shading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/>
              <a:t>Decide </a:t>
            </a:r>
            <a:r>
              <a:rPr lang="en-US" sz="2800" dirty="0" smtClean="0"/>
              <a:t>the </a:t>
            </a:r>
            <a:r>
              <a:rPr lang="en-US" sz="2800" dirty="0"/>
              <a:t>light source </a:t>
            </a:r>
            <a:r>
              <a:rPr lang="en-US" sz="2800" dirty="0" smtClean="0"/>
              <a:t>position, </a:t>
            </a:r>
            <a:r>
              <a:rPr lang="en-US" sz="2800" dirty="0"/>
              <a:t>and add tonal shading to two of the three faces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 </a:t>
            </a:r>
            <a:r>
              <a:rPr lang="en-US" sz="2800" dirty="0"/>
              <a:t>shading option is to use parallel lines drawn closely together on </a:t>
            </a:r>
            <a:r>
              <a:rPr lang="en-US" sz="2800" dirty="0" smtClean="0"/>
              <a:t>a face</a:t>
            </a:r>
            <a:endParaRPr lang="en-US" sz="2800" dirty="0"/>
          </a:p>
          <a:p>
            <a:r>
              <a:rPr lang="en-US" sz="2800" dirty="0"/>
              <a:t>Increase </a:t>
            </a:r>
            <a:r>
              <a:rPr lang="en-US" sz="2800" dirty="0" smtClean="0"/>
              <a:t>contrast </a:t>
            </a:r>
            <a:r>
              <a:rPr lang="en-US" sz="2800" dirty="0"/>
              <a:t>by cross-hatching </a:t>
            </a:r>
            <a:r>
              <a:rPr lang="en-US" sz="2800" dirty="0" smtClean="0"/>
              <a:t>lines </a:t>
            </a:r>
            <a:r>
              <a:rPr lang="en-US" sz="2800" dirty="0"/>
              <a:t>on </a:t>
            </a:r>
            <a:r>
              <a:rPr lang="en-US" sz="2800" dirty="0" smtClean="0"/>
              <a:t>darkest face</a:t>
            </a:r>
            <a:endParaRPr lang="en-US" sz="2800" dirty="0"/>
          </a:p>
        </p:txBody>
      </p:sp>
      <p:pic>
        <p:nvPicPr>
          <p:cNvPr id="7" name="Picture 6" descr="isometrics2_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667000"/>
            <a:ext cx="3890963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dcalvin\AppData\Local\Microsoft\Windows\Temporary Internet Files\Content.IE5\5BE0LA8V\MC900434736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23825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isometrics2_2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689225"/>
            <a:ext cx="3890963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261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Sketching an Isometric Circle</a:t>
            </a:r>
          </a:p>
        </p:txBody>
      </p:sp>
      <p:pic>
        <p:nvPicPr>
          <p:cNvPr id="5" name="Picture 9" descr="isometricellipse3_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89050"/>
            <a:ext cx="4445000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57200" y="1295400"/>
            <a:ext cx="4191000" cy="48307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dirty="0"/>
              <a:t>Circular features and cylindrical forms are common in engineering designs, and appear as </a:t>
            </a:r>
            <a:r>
              <a:rPr lang="en-US" b="1" i="1" dirty="0"/>
              <a:t>ellipses</a:t>
            </a:r>
            <a:r>
              <a:rPr lang="en-US" dirty="0"/>
              <a:t> in isometric pictorials.</a:t>
            </a:r>
          </a:p>
          <a:p>
            <a:pPr eaLnBrk="1" hangingPunct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17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isometricellipse2_1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4613" y="1862138"/>
            <a:ext cx="4843462" cy="4495800"/>
          </a:xfrm>
          <a:noFill/>
        </p:spPr>
      </p:pic>
      <p:pic>
        <p:nvPicPr>
          <p:cNvPr id="891908" name="Picture 4" descr="isometricellipse2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1909" name="Picture 5" descr="isometricellipse2_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1910" name="Picture 6" descr="isometricellipse2_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1911" name="Text Box 7"/>
          <p:cNvSpPr txBox="1">
            <a:spLocks noChangeArrowheads="1"/>
          </p:cNvSpPr>
          <p:nvPr/>
        </p:nvSpPr>
        <p:spPr bwMode="auto">
          <a:xfrm>
            <a:off x="328613" y="1524000"/>
            <a:ext cx="3863975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50000"/>
              </a:spcAft>
              <a:buClr>
                <a:schemeClr val="folHlink"/>
              </a:buClr>
              <a:buFont typeface="Tahoma" pitchFamily="34" charset="0"/>
              <a:buNone/>
            </a:pPr>
            <a:r>
              <a:rPr lang="en-US" sz="3200"/>
              <a:t>Use points and construction lines to box in the location where the cylinder’s circular face occurs.</a:t>
            </a:r>
          </a:p>
          <a:p>
            <a:pPr eaLnBrk="1" hangingPunct="1">
              <a:lnSpc>
                <a:spcPct val="90000"/>
              </a:lnSpc>
              <a:spcAft>
                <a:spcPct val="50000"/>
              </a:spcAft>
              <a:buClr>
                <a:schemeClr val="folHlink"/>
              </a:buClr>
              <a:buFont typeface="Tahoma" pitchFamily="34" charset="0"/>
              <a:buNone/>
            </a:pPr>
            <a:r>
              <a:rPr lang="en-US" sz="3200"/>
              <a:t>Next, connect the four corners with diagonal construction lines.</a:t>
            </a:r>
          </a:p>
        </p:txBody>
      </p:sp>
      <p:sp>
        <p:nvSpPr>
          <p:cNvPr id="9" name="Title 10"/>
          <p:cNvSpPr txBox="1">
            <a:spLocks/>
          </p:cNvSpPr>
          <p:nvPr/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386B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kern="0" dirty="0" smtClean="0">
                <a:latin typeface="Arial"/>
              </a:rPr>
              <a:t>Sketching an Isometric Circle</a:t>
            </a:r>
            <a:endParaRPr lang="en-US" kern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2750897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91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91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91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9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919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91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1911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sometricellipse2_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2931" name="Picture 3" descr="isometricellipse2_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2932" name="Picture 4" descr="isometricellipse2_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2934" name="Text Box 6"/>
          <p:cNvSpPr txBox="1">
            <a:spLocks noChangeArrowheads="1"/>
          </p:cNvSpPr>
          <p:nvPr/>
        </p:nvSpPr>
        <p:spPr bwMode="auto">
          <a:xfrm>
            <a:off x="319088" y="1447800"/>
            <a:ext cx="4116387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50000"/>
              </a:spcAft>
              <a:buClr>
                <a:schemeClr val="folHlink"/>
              </a:buClr>
              <a:buFont typeface="Tahoma" pitchFamily="34" charset="0"/>
              <a:buNone/>
            </a:pPr>
            <a:r>
              <a:rPr lang="en-US" sz="3200"/>
              <a:t>Tangent points are identified by placing marks at the mid-point locations along the four outside edges, and </a:t>
            </a:r>
            <a:r>
              <a:rPr lang="en-US" sz="3200">
                <a:cs typeface="Arial" charset="0"/>
              </a:rPr>
              <a:t>⅔</a:t>
            </a:r>
            <a:r>
              <a:rPr lang="en-US" sz="3200"/>
              <a:t> of the distance from the box center to each outside corner on the four diagonals.</a:t>
            </a:r>
          </a:p>
        </p:txBody>
      </p:sp>
      <p:sp>
        <p:nvSpPr>
          <p:cNvPr id="8" name="Title 10"/>
          <p:cNvSpPr txBox="1">
            <a:spLocks/>
          </p:cNvSpPr>
          <p:nvPr/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386B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kern="0" smtClean="0">
                <a:latin typeface="Arial"/>
              </a:rPr>
              <a:t>Sketching Isometric Circles</a:t>
            </a:r>
            <a:endParaRPr lang="en-US" kern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9896299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92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92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92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293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sometricellipse2_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3955" name="Picture 3" descr="isometricellipse2_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3956" name="Picture 4" descr="isometricellipse2_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3958" name="Text Box 6"/>
          <p:cNvSpPr txBox="1">
            <a:spLocks noChangeArrowheads="1"/>
          </p:cNvSpPr>
          <p:nvPr/>
        </p:nvSpPr>
        <p:spPr bwMode="auto">
          <a:xfrm>
            <a:off x="331788" y="1862138"/>
            <a:ext cx="3703637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50000"/>
              </a:spcAft>
              <a:buClr>
                <a:schemeClr val="folHlink"/>
              </a:buClr>
              <a:buFont typeface="Tahoma" pitchFamily="34" charset="0"/>
              <a:buNone/>
            </a:pPr>
            <a:r>
              <a:rPr lang="en-US" sz="3200"/>
              <a:t>Four individual construction line arc segments are then drawn tangent to the marks that were created in the previous step.</a:t>
            </a:r>
          </a:p>
        </p:txBody>
      </p:sp>
      <p:sp>
        <p:nvSpPr>
          <p:cNvPr id="8" name="Title 10"/>
          <p:cNvSpPr txBox="1">
            <a:spLocks/>
          </p:cNvSpPr>
          <p:nvPr/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386B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kern="0" smtClean="0">
                <a:latin typeface="Arial"/>
              </a:rPr>
              <a:t>Sketching Isometric Circles</a:t>
            </a:r>
            <a:endParaRPr lang="en-US" kern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5175493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93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93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93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3958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sometricellipse2_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4979" name="Picture 3" descr="isometricellipse2_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4981" name="Text Box 5"/>
          <p:cNvSpPr txBox="1">
            <a:spLocks noChangeArrowheads="1"/>
          </p:cNvSpPr>
          <p:nvPr/>
        </p:nvSpPr>
        <p:spPr bwMode="auto">
          <a:xfrm>
            <a:off x="457200" y="1520825"/>
            <a:ext cx="357822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50000"/>
              </a:spcAft>
              <a:buClr>
                <a:schemeClr val="folHlink"/>
              </a:buClr>
              <a:buFont typeface="Tahoma" pitchFamily="34" charset="0"/>
              <a:buNone/>
            </a:pPr>
            <a:r>
              <a:rPr lang="en-US" sz="3200"/>
              <a:t>The construction line ellipse is then traced over with an object line.</a:t>
            </a:r>
          </a:p>
        </p:txBody>
      </p:sp>
      <p:sp>
        <p:nvSpPr>
          <p:cNvPr id="6" name="Title 10"/>
          <p:cNvSpPr txBox="1">
            <a:spLocks/>
          </p:cNvSpPr>
          <p:nvPr/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386B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kern="0" smtClean="0">
                <a:latin typeface="Arial"/>
              </a:rPr>
              <a:t>Sketching Isometric Circles</a:t>
            </a:r>
            <a:endParaRPr lang="en-US" kern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9523110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94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94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4981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sometricellipse2_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6003" name="Picture 3" descr="isometricellipse2_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6004" name="Picture 4" descr="isometricellipse2_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6005" name="Picture 5" descr="isometricellipse2_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6006" name="Picture 6" descr="isometricellipse2_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6007" name="Picture 7" descr="isometricellipse2_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6008" name="Picture 8" descr="isometricellipse2_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6009" name="Picture 9" descr="isometricellipse2_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6011" name="Text Box 11"/>
          <p:cNvSpPr txBox="1">
            <a:spLocks noChangeArrowheads="1"/>
          </p:cNvSpPr>
          <p:nvPr/>
        </p:nvSpPr>
        <p:spPr bwMode="auto">
          <a:xfrm>
            <a:off x="331788" y="1862138"/>
            <a:ext cx="3692525" cy="384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50000"/>
              </a:spcAft>
              <a:buClr>
                <a:schemeClr val="folHlink"/>
              </a:buClr>
              <a:buFont typeface="Tahoma" pitchFamily="34" charset="0"/>
              <a:buNone/>
            </a:pPr>
            <a:r>
              <a:rPr lang="en-US" sz="3200"/>
              <a:t>The process is repeated where the other end of the cylinder occurs.</a:t>
            </a:r>
          </a:p>
          <a:p>
            <a:pPr eaLnBrk="1" hangingPunct="1">
              <a:lnSpc>
                <a:spcPct val="90000"/>
              </a:lnSpc>
              <a:spcAft>
                <a:spcPct val="50000"/>
              </a:spcAft>
              <a:buClr>
                <a:schemeClr val="folHlink"/>
              </a:buClr>
              <a:buFont typeface="Tahoma" pitchFamily="34" charset="0"/>
              <a:buNone/>
            </a:pPr>
            <a:r>
              <a:rPr lang="en-US" sz="3200"/>
              <a:t>It should be noted that only part of the second ellipse will be visible.</a:t>
            </a:r>
          </a:p>
        </p:txBody>
      </p:sp>
      <p:sp>
        <p:nvSpPr>
          <p:cNvPr id="12" name="Title 10"/>
          <p:cNvSpPr txBox="1">
            <a:spLocks/>
          </p:cNvSpPr>
          <p:nvPr/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386B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kern="0" smtClean="0">
                <a:latin typeface="Arial"/>
              </a:rPr>
              <a:t>Sketching Isometric Circles</a:t>
            </a:r>
            <a:endParaRPr lang="en-US" kern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3858591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96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96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96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96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96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96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96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96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896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601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sometricellipse2_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7027" name="Picture 3" descr="isometricellipse2_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7028" name="Picture 4" descr="isometricellipse2_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7030" name="Text Box 6"/>
          <p:cNvSpPr txBox="1">
            <a:spLocks noChangeArrowheads="1"/>
          </p:cNvSpPr>
          <p:nvPr/>
        </p:nvSpPr>
        <p:spPr bwMode="auto">
          <a:xfrm>
            <a:off x="325438" y="1854200"/>
            <a:ext cx="4056062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50000"/>
              </a:spcAft>
              <a:buClr>
                <a:schemeClr val="folHlink"/>
              </a:buClr>
              <a:buFont typeface="Tahoma" pitchFamily="34" charset="0"/>
              <a:buNone/>
            </a:pPr>
            <a:r>
              <a:rPr lang="en-US" sz="3200"/>
              <a:t>Use construction lines to connect the two ellipses, and to identify where the object line for the second ellipse will begin and end.</a:t>
            </a:r>
          </a:p>
          <a:p>
            <a:pPr eaLnBrk="1" hangingPunct="1">
              <a:lnSpc>
                <a:spcPct val="90000"/>
              </a:lnSpc>
              <a:spcAft>
                <a:spcPct val="50000"/>
              </a:spcAft>
              <a:buClr>
                <a:schemeClr val="folHlink"/>
              </a:buClr>
              <a:buFont typeface="Tahoma" pitchFamily="34" charset="0"/>
              <a:buNone/>
            </a:pPr>
            <a:r>
              <a:rPr lang="en-US" sz="3200"/>
              <a:t>Trace out the final object lines.</a:t>
            </a:r>
          </a:p>
        </p:txBody>
      </p:sp>
      <p:sp>
        <p:nvSpPr>
          <p:cNvPr id="7" name="Title 10"/>
          <p:cNvSpPr txBox="1">
            <a:spLocks/>
          </p:cNvSpPr>
          <p:nvPr/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386B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kern="0" smtClean="0">
                <a:latin typeface="Arial"/>
              </a:rPr>
              <a:t>Sketching Isometric Circles</a:t>
            </a:r>
            <a:endParaRPr lang="en-US" kern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1492512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97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97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97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97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7030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sometricellipse2_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862138"/>
            <a:ext cx="48434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8051" name="Picture 3" descr="isometricellipse2_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025" y="1524000"/>
            <a:ext cx="4843463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8053" name="Text Box 5"/>
          <p:cNvSpPr txBox="1">
            <a:spLocks noChangeArrowheads="1"/>
          </p:cNvSpPr>
          <p:nvPr/>
        </p:nvSpPr>
        <p:spPr bwMode="auto">
          <a:xfrm>
            <a:off x="368300" y="1524000"/>
            <a:ext cx="3805238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50000"/>
              </a:spcAft>
              <a:buClr>
                <a:schemeClr val="folHlink"/>
              </a:buClr>
              <a:buFont typeface="Tahoma" pitchFamily="34" charset="0"/>
              <a:buNone/>
            </a:pPr>
            <a:r>
              <a:rPr lang="en-US" sz="3200"/>
              <a:t>Add tonal shading to curved surface by drawing straight lines between the elliptical faces. Varying the distance between the lines will give the illusion of reflected light.</a:t>
            </a:r>
          </a:p>
        </p:txBody>
      </p:sp>
      <p:sp>
        <p:nvSpPr>
          <p:cNvPr id="6" name="Title 10"/>
          <p:cNvSpPr txBox="1">
            <a:spLocks/>
          </p:cNvSpPr>
          <p:nvPr/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386B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kern="0" smtClean="0">
                <a:latin typeface="Arial"/>
              </a:rPr>
              <a:t>Sketching Isometric Circles</a:t>
            </a:r>
            <a:endParaRPr lang="en-US" kern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0569292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98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98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805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Circles look distorted because this is one of the issues with isometric drawings: shapes aren’t true shapes!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04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020762"/>
          </a:xfrm>
        </p:spPr>
        <p:txBody>
          <a:bodyPr/>
          <a:lstStyle/>
          <a:p>
            <a:r>
              <a:rPr lang="en-US" dirty="0"/>
              <a:t>Isometric </a:t>
            </a:r>
            <a:r>
              <a:rPr lang="en-US" dirty="0" smtClean="0"/>
              <a:t>Sketch Historical </a:t>
            </a:r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30763"/>
          </a:xfrm>
        </p:spPr>
        <p:txBody>
          <a:bodyPr/>
          <a:lstStyle/>
          <a:p>
            <a:r>
              <a:rPr lang="en-US" dirty="0"/>
              <a:t>Earl Silas Tupper (1907 -1983) invented an air-tight Tupper Seal in </a:t>
            </a:r>
            <a:r>
              <a:rPr lang="en-US" dirty="0" smtClean="0"/>
              <a:t>1947</a:t>
            </a:r>
            <a:endParaRPr lang="en-US" dirty="0"/>
          </a:p>
          <a:p>
            <a:r>
              <a:rPr lang="en-US" dirty="0" smtClean="0"/>
              <a:t>Patent </a:t>
            </a:r>
            <a:r>
              <a:rPr lang="en-US" dirty="0"/>
              <a:t>drawings of bowl and cover, 1957 (isometric pictorial)</a:t>
            </a:r>
          </a:p>
          <a:p>
            <a:endParaRPr lang="en-US" dirty="0"/>
          </a:p>
        </p:txBody>
      </p:sp>
      <p:pic>
        <p:nvPicPr>
          <p:cNvPr id="5" name="Picture 2" descr="http://www.sil.si.edu/exhibitions/doodles/fullsize/doodles-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52400"/>
            <a:ext cx="3954463" cy="6517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2860705" y="6324600"/>
            <a:ext cx="2133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0000"/>
                </a:solidFill>
              </a:rPr>
              <a:t>Courtesy Smithsonian Institute:  </a:t>
            </a:r>
            <a:r>
              <a:rPr lang="en-US" sz="1000" dirty="0">
                <a:solidFill>
                  <a:srgbClr val="000000"/>
                </a:solidFill>
                <a:hlinkClick r:id="rId4"/>
              </a:rPr>
              <a:t>http://sil.si.edu/exhibitions/doodles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525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References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400" dirty="0" smtClean="0">
                <a:cs typeface="Arial" charset="0"/>
              </a:rPr>
              <a:t>Tupper, Earl Silas. Patent drawings, 1957. Smithsonian Institute: http://sil.si.edu.exhibitions/doodles</a:t>
            </a:r>
            <a:endParaRPr lang="en-US" sz="2400" dirty="0">
              <a:cs typeface="Arial" charset="0"/>
            </a:endParaRPr>
          </a:p>
          <a:p>
            <a:pPr>
              <a:buNone/>
            </a:pPr>
            <a:r>
              <a:rPr lang="en-US" sz="2400" dirty="0">
                <a:cs typeface="Arial" charset="0"/>
              </a:rPr>
              <a:t>Wikipedia (2011). </a:t>
            </a:r>
            <a:r>
              <a:rPr lang="en-US" sz="2400" i="1" dirty="0">
                <a:cs typeface="Arial" charset="0"/>
              </a:rPr>
              <a:t>Three point flexural test</a:t>
            </a:r>
            <a:r>
              <a:rPr lang="en-US" sz="2400" dirty="0">
                <a:cs typeface="Arial" charset="0"/>
              </a:rPr>
              <a:t>. Retrieved from http://</a:t>
            </a:r>
            <a:r>
              <a:rPr lang="en-US" sz="2400" dirty="0" smtClean="0">
                <a:cs typeface="Arial" charset="0"/>
              </a:rPr>
              <a:t>en.wikipedia.org/wiki/File:Threepoint.jpg</a:t>
            </a:r>
          </a:p>
          <a:p>
            <a:pPr eaLnBrk="1" hangingPunct="1">
              <a:buFontTx/>
              <a:buNone/>
            </a:pPr>
            <a:endParaRPr lang="en-US" sz="2400" dirty="0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89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8&quot; unique_id=&quot;10044&quot;&gt;&lt;/object&gt;&lt;object type=&quot;2&quot; unique_id=&quot;10045&quot;&gt;&lt;object type=&quot;3&quot; unique_id=&quot;10046&quot;&gt;&lt;property id=&quot;20148&quot; value=&quot;5&quot;/&gt;&lt;property id=&quot;20300&quot; value=&quot;Slide 1&quot;/&gt;&lt;property id=&quot;20307&quot; value=&quot;256&quot;/&gt;&lt;/object&gt;&lt;object type=&quot;3&quot; unique_id=&quot;10047&quot;&gt;&lt;property id=&quot;20148&quot; value=&quot;5&quot;/&gt;&lt;property id=&quot;20300&quot; value=&quot;Slide 2&quot;/&gt;&lt;property id=&quot;20307&quot; value=&quot;258&quot;/&gt;&lt;/object&gt;&lt;object type=&quot;3&quot; unique_id=&quot;10048&quot;&gt;&lt;property id=&quot;20148&quot; value=&quot;5&quot;/&gt;&lt;property id=&quot;20300&quot; value=&quot;Slide 3 - &amp;quot;References&amp;quot;&quot;/&gt;&lt;property id=&quot;20307&quot; value=&quot;259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owerPointTemplateAE_2009_1217_NEW NEW Template">
  <a:themeElements>
    <a:clrScheme name="General_PowerPoint_Template_2008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eneral_PowerPoint_Template_20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eneral_PowerPoint_Template_20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_PowerPoint_Template_200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_PowerPoint_Template_200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_PowerPoint_Template_200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_PowerPoint_Template_200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_PowerPoint_Template_200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al_PowerPoint_Template_200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al_PowerPoint_Template_200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al_PowerPoint_Template_200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al_PowerPoint_Template_200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al_PowerPoint_Template_200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al_PowerPoint_Template_200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PowerPointTemplateAE_2009_1217_NEW NEW Template</Template>
  <TotalTime>1429</TotalTime>
  <Words>1921</Words>
  <Application>Microsoft Office PowerPoint</Application>
  <PresentationFormat>On-screen Show (4:3)</PresentationFormat>
  <Paragraphs>295</Paragraphs>
  <Slides>38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Tahoma</vt:lpstr>
      <vt:lpstr>Verdana</vt:lpstr>
      <vt:lpstr>PowerPointTemplateAE_2009_1217_NEW NEW Template</vt:lpstr>
      <vt:lpstr>1_Custom Design</vt:lpstr>
      <vt:lpstr>Isometric Sketching</vt:lpstr>
      <vt:lpstr>Pictorial Drawing</vt:lpstr>
      <vt:lpstr>Isometric Sketch Characteristics</vt:lpstr>
      <vt:lpstr>Isometric Sketch Characteristics</vt:lpstr>
      <vt:lpstr>PowerPoint Presentation</vt:lpstr>
      <vt:lpstr>Isometric Pictorial</vt:lpstr>
      <vt:lpstr>View labels</vt:lpstr>
      <vt:lpstr>View Selection</vt:lpstr>
      <vt:lpstr>Orthographic View Selection</vt:lpstr>
      <vt:lpstr>The Box Method</vt:lpstr>
      <vt:lpstr>Proportion and Estimation</vt:lpstr>
      <vt:lpstr>Isometric Sketching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 1: Constructing The Box</vt:lpstr>
      <vt:lpstr>Step 2: Outside Faces</vt:lpstr>
      <vt:lpstr>Step 2 – Outside Faces (continued)</vt:lpstr>
      <vt:lpstr>Step 3 - Inside Faces</vt:lpstr>
      <vt:lpstr>Step 3 - Inside Faces (continued)</vt:lpstr>
      <vt:lpstr>Step 4 - Tonal Shading</vt:lpstr>
      <vt:lpstr>Sketching an Isometric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Isometric Sketch Historical Example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Ux PowerPoint Name</dc:title>
  <dc:subject>IED - Lesson x.y - Lesson title</dc:subject>
  <dc:creator>IED Curriculum Team</dc:creator>
  <cp:lastModifiedBy>Johnny S. Hwang</cp:lastModifiedBy>
  <cp:revision>160</cp:revision>
  <dcterms:created xsi:type="dcterms:W3CDTF">2010-01-04T14:07:12Z</dcterms:created>
  <dcterms:modified xsi:type="dcterms:W3CDTF">2021-10-01T16:44:13Z</dcterms:modified>
</cp:coreProperties>
</file>