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5" r:id="rId2"/>
    <p:sldId id="284" r:id="rId3"/>
    <p:sldId id="282" r:id="rId4"/>
    <p:sldId id="287" r:id="rId5"/>
    <p:sldId id="285" r:id="rId6"/>
    <p:sldId id="283" r:id="rId7"/>
    <p:sldId id="286"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288" r:id="rId21"/>
    <p:sldId id="30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8B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ADC83C-4924-421E-A760-1749EA52B430}" type="datetimeFigureOut">
              <a:rPr lang="en-US" smtClean="0"/>
              <a:t>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B294AA-3773-409B-8E30-E3A413DFE5C7}" type="slidenum">
              <a:rPr lang="en-US" smtClean="0"/>
              <a:t>‹#›</a:t>
            </a:fld>
            <a:endParaRPr lang="en-US"/>
          </a:p>
        </p:txBody>
      </p:sp>
    </p:spTree>
    <p:extLst>
      <p:ext uri="{BB962C8B-B14F-4D97-AF65-F5344CB8AC3E}">
        <p14:creationId xmlns:p14="http://schemas.microsoft.com/office/powerpoint/2010/main" val="3420456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Show students where this is in the CAD Modeling software.</a:t>
            </a:r>
          </a:p>
        </p:txBody>
      </p:sp>
      <p:sp>
        <p:nvSpPr>
          <p:cNvPr id="4" name="Header Placeholder 3"/>
          <p:cNvSpPr>
            <a:spLocks noGrp="1"/>
          </p:cNvSpPr>
          <p:nvPr>
            <p:ph type="hdr" sz="quarter" idx="10"/>
          </p:nvPr>
        </p:nvSpPr>
        <p:spPr/>
        <p:txBody>
          <a:bodyPr/>
          <a:lstStyle/>
          <a:p>
            <a:r>
              <a:rPr lang="en-US" smtClean="0"/>
              <a:t>Presentation Name</a:t>
            </a:r>
            <a:endParaRPr lang="en-US"/>
          </a:p>
        </p:txBody>
      </p:sp>
      <p:sp>
        <p:nvSpPr>
          <p:cNvPr id="5" name="Date Placeholder 4"/>
          <p:cNvSpPr>
            <a:spLocks noGrp="1"/>
          </p:cNvSpPr>
          <p:nvPr>
            <p:ph type="dt" sz="quarter" idx="11"/>
          </p:nvPr>
        </p:nvSpPr>
        <p:spPr/>
        <p:txBody>
          <a:bodyPr/>
          <a:lstStyle/>
          <a:p>
            <a:r>
              <a:rPr lang="en-US" smtClean="0"/>
              <a:t>Course Name</a:t>
            </a:r>
            <a:endParaRPr lang="en-US" baseline="30000" smtClean="0"/>
          </a:p>
          <a:p>
            <a:r>
              <a:rPr lang="en-US"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7</a:t>
            </a:fld>
            <a:endParaRPr lang="en-US"/>
          </a:p>
        </p:txBody>
      </p:sp>
    </p:spTree>
    <p:extLst>
      <p:ext uri="{BB962C8B-B14F-4D97-AF65-F5344CB8AC3E}">
        <p14:creationId xmlns:p14="http://schemas.microsoft.com/office/powerpoint/2010/main" val="577920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Show students where this is in the CAD Modeling software.</a:t>
            </a:r>
          </a:p>
        </p:txBody>
      </p:sp>
      <p:sp>
        <p:nvSpPr>
          <p:cNvPr id="4" name="Header Placeholder 3"/>
          <p:cNvSpPr>
            <a:spLocks noGrp="1"/>
          </p:cNvSpPr>
          <p:nvPr>
            <p:ph type="hdr" sz="quarter" idx="10"/>
          </p:nvPr>
        </p:nvSpPr>
        <p:spPr/>
        <p:txBody>
          <a:bodyPr/>
          <a:lstStyle/>
          <a:p>
            <a:r>
              <a:rPr lang="en-US" smtClean="0"/>
              <a:t>Presentation Name</a:t>
            </a:r>
            <a:endParaRPr lang="en-US"/>
          </a:p>
        </p:txBody>
      </p:sp>
      <p:sp>
        <p:nvSpPr>
          <p:cNvPr id="5" name="Date Placeholder 4"/>
          <p:cNvSpPr>
            <a:spLocks noGrp="1"/>
          </p:cNvSpPr>
          <p:nvPr>
            <p:ph type="dt" sz="quarter" idx="11"/>
          </p:nvPr>
        </p:nvSpPr>
        <p:spPr/>
        <p:txBody>
          <a:bodyPr/>
          <a:lstStyle/>
          <a:p>
            <a:r>
              <a:rPr lang="en-US" smtClean="0"/>
              <a:t>Course Name</a:t>
            </a:r>
            <a:endParaRPr lang="en-US" baseline="30000" smtClean="0"/>
          </a:p>
          <a:p>
            <a:r>
              <a:rPr lang="en-US"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16</a:t>
            </a:fld>
            <a:endParaRPr lang="en-US"/>
          </a:p>
        </p:txBody>
      </p:sp>
    </p:spTree>
    <p:extLst>
      <p:ext uri="{BB962C8B-B14F-4D97-AF65-F5344CB8AC3E}">
        <p14:creationId xmlns:p14="http://schemas.microsoft.com/office/powerpoint/2010/main" val="2350475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Show students where this is in the CAD Modeling software.</a:t>
            </a:r>
          </a:p>
        </p:txBody>
      </p:sp>
      <p:sp>
        <p:nvSpPr>
          <p:cNvPr id="4" name="Header Placeholder 3"/>
          <p:cNvSpPr>
            <a:spLocks noGrp="1"/>
          </p:cNvSpPr>
          <p:nvPr>
            <p:ph type="hdr" sz="quarter" idx="10"/>
          </p:nvPr>
        </p:nvSpPr>
        <p:spPr/>
        <p:txBody>
          <a:bodyPr/>
          <a:lstStyle/>
          <a:p>
            <a:r>
              <a:rPr lang="en-US" smtClean="0"/>
              <a:t>Presentation Name</a:t>
            </a:r>
            <a:endParaRPr lang="en-US"/>
          </a:p>
        </p:txBody>
      </p:sp>
      <p:sp>
        <p:nvSpPr>
          <p:cNvPr id="5" name="Date Placeholder 4"/>
          <p:cNvSpPr>
            <a:spLocks noGrp="1"/>
          </p:cNvSpPr>
          <p:nvPr>
            <p:ph type="dt" sz="quarter" idx="11"/>
          </p:nvPr>
        </p:nvSpPr>
        <p:spPr/>
        <p:txBody>
          <a:bodyPr/>
          <a:lstStyle/>
          <a:p>
            <a:r>
              <a:rPr lang="en-US" smtClean="0"/>
              <a:t>Course Name</a:t>
            </a:r>
            <a:endParaRPr lang="en-US" baseline="30000" smtClean="0"/>
          </a:p>
          <a:p>
            <a:r>
              <a:rPr lang="en-US"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17</a:t>
            </a:fld>
            <a:endParaRPr lang="en-US"/>
          </a:p>
        </p:txBody>
      </p:sp>
    </p:spTree>
    <p:extLst>
      <p:ext uri="{BB962C8B-B14F-4D97-AF65-F5344CB8AC3E}">
        <p14:creationId xmlns:p14="http://schemas.microsoft.com/office/powerpoint/2010/main" val="3169260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Show students where this is in the CAD Modeling software.</a:t>
            </a:r>
          </a:p>
        </p:txBody>
      </p:sp>
      <p:sp>
        <p:nvSpPr>
          <p:cNvPr id="4" name="Header Placeholder 3"/>
          <p:cNvSpPr>
            <a:spLocks noGrp="1"/>
          </p:cNvSpPr>
          <p:nvPr>
            <p:ph type="hdr" sz="quarter" idx="10"/>
          </p:nvPr>
        </p:nvSpPr>
        <p:spPr/>
        <p:txBody>
          <a:bodyPr/>
          <a:lstStyle/>
          <a:p>
            <a:r>
              <a:rPr lang="en-US" smtClean="0"/>
              <a:t>Presentation Name</a:t>
            </a:r>
            <a:endParaRPr lang="en-US"/>
          </a:p>
        </p:txBody>
      </p:sp>
      <p:sp>
        <p:nvSpPr>
          <p:cNvPr id="5" name="Date Placeholder 4"/>
          <p:cNvSpPr>
            <a:spLocks noGrp="1"/>
          </p:cNvSpPr>
          <p:nvPr>
            <p:ph type="dt" sz="quarter" idx="11"/>
          </p:nvPr>
        </p:nvSpPr>
        <p:spPr/>
        <p:txBody>
          <a:bodyPr/>
          <a:lstStyle/>
          <a:p>
            <a:r>
              <a:rPr lang="en-US" smtClean="0"/>
              <a:t>Course Name</a:t>
            </a:r>
            <a:endParaRPr lang="en-US" baseline="30000" smtClean="0"/>
          </a:p>
          <a:p>
            <a:r>
              <a:rPr lang="en-US"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18</a:t>
            </a:fld>
            <a:endParaRPr lang="en-US"/>
          </a:p>
        </p:txBody>
      </p:sp>
    </p:spTree>
    <p:extLst>
      <p:ext uri="{BB962C8B-B14F-4D97-AF65-F5344CB8AC3E}">
        <p14:creationId xmlns:p14="http://schemas.microsoft.com/office/powerpoint/2010/main" val="1575649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Show students where this is in the CAD Modeling software.</a:t>
            </a:r>
          </a:p>
        </p:txBody>
      </p:sp>
      <p:sp>
        <p:nvSpPr>
          <p:cNvPr id="4" name="Header Placeholder 3"/>
          <p:cNvSpPr>
            <a:spLocks noGrp="1"/>
          </p:cNvSpPr>
          <p:nvPr>
            <p:ph type="hdr" sz="quarter" idx="10"/>
          </p:nvPr>
        </p:nvSpPr>
        <p:spPr/>
        <p:txBody>
          <a:bodyPr/>
          <a:lstStyle/>
          <a:p>
            <a:r>
              <a:rPr lang="en-US" smtClean="0"/>
              <a:t>Presentation Name</a:t>
            </a:r>
            <a:endParaRPr lang="en-US"/>
          </a:p>
        </p:txBody>
      </p:sp>
      <p:sp>
        <p:nvSpPr>
          <p:cNvPr id="5" name="Date Placeholder 4"/>
          <p:cNvSpPr>
            <a:spLocks noGrp="1"/>
          </p:cNvSpPr>
          <p:nvPr>
            <p:ph type="dt" sz="quarter" idx="11"/>
          </p:nvPr>
        </p:nvSpPr>
        <p:spPr/>
        <p:txBody>
          <a:bodyPr/>
          <a:lstStyle/>
          <a:p>
            <a:r>
              <a:rPr lang="en-US" smtClean="0"/>
              <a:t>Course Name</a:t>
            </a:r>
            <a:endParaRPr lang="en-US" baseline="30000" smtClean="0"/>
          </a:p>
          <a:p>
            <a:r>
              <a:rPr lang="en-US"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19</a:t>
            </a:fld>
            <a:endParaRPr lang="en-US"/>
          </a:p>
        </p:txBody>
      </p:sp>
    </p:spTree>
    <p:extLst>
      <p:ext uri="{BB962C8B-B14F-4D97-AF65-F5344CB8AC3E}">
        <p14:creationId xmlns:p14="http://schemas.microsoft.com/office/powerpoint/2010/main" val="3929174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Show students where this is in the CAD Modeling software.</a:t>
            </a:r>
          </a:p>
        </p:txBody>
      </p:sp>
      <p:sp>
        <p:nvSpPr>
          <p:cNvPr id="4" name="Header Placeholder 3"/>
          <p:cNvSpPr>
            <a:spLocks noGrp="1"/>
          </p:cNvSpPr>
          <p:nvPr>
            <p:ph type="hdr" sz="quarter" idx="10"/>
          </p:nvPr>
        </p:nvSpPr>
        <p:spPr/>
        <p:txBody>
          <a:bodyPr/>
          <a:lstStyle/>
          <a:p>
            <a:r>
              <a:rPr lang="en-US" smtClean="0"/>
              <a:t>Presentation Name</a:t>
            </a:r>
            <a:endParaRPr lang="en-US"/>
          </a:p>
        </p:txBody>
      </p:sp>
      <p:sp>
        <p:nvSpPr>
          <p:cNvPr id="5" name="Date Placeholder 4"/>
          <p:cNvSpPr>
            <a:spLocks noGrp="1"/>
          </p:cNvSpPr>
          <p:nvPr>
            <p:ph type="dt" sz="quarter" idx="11"/>
          </p:nvPr>
        </p:nvSpPr>
        <p:spPr/>
        <p:txBody>
          <a:bodyPr/>
          <a:lstStyle/>
          <a:p>
            <a:r>
              <a:rPr lang="en-US" smtClean="0"/>
              <a:t>Course Name</a:t>
            </a:r>
            <a:endParaRPr lang="en-US" baseline="30000" smtClean="0"/>
          </a:p>
          <a:p>
            <a:r>
              <a:rPr lang="en-US"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8</a:t>
            </a:fld>
            <a:endParaRPr lang="en-US"/>
          </a:p>
        </p:txBody>
      </p:sp>
    </p:spTree>
    <p:extLst>
      <p:ext uri="{BB962C8B-B14F-4D97-AF65-F5344CB8AC3E}">
        <p14:creationId xmlns:p14="http://schemas.microsoft.com/office/powerpoint/2010/main" val="4057757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Show students where this is in the CAD Modeling software.</a:t>
            </a:r>
          </a:p>
        </p:txBody>
      </p:sp>
      <p:sp>
        <p:nvSpPr>
          <p:cNvPr id="4" name="Header Placeholder 3"/>
          <p:cNvSpPr>
            <a:spLocks noGrp="1"/>
          </p:cNvSpPr>
          <p:nvPr>
            <p:ph type="hdr" sz="quarter" idx="10"/>
          </p:nvPr>
        </p:nvSpPr>
        <p:spPr/>
        <p:txBody>
          <a:bodyPr/>
          <a:lstStyle/>
          <a:p>
            <a:r>
              <a:rPr lang="en-US" smtClean="0"/>
              <a:t>Presentation Name</a:t>
            </a:r>
            <a:endParaRPr lang="en-US"/>
          </a:p>
        </p:txBody>
      </p:sp>
      <p:sp>
        <p:nvSpPr>
          <p:cNvPr id="5" name="Date Placeholder 4"/>
          <p:cNvSpPr>
            <a:spLocks noGrp="1"/>
          </p:cNvSpPr>
          <p:nvPr>
            <p:ph type="dt" sz="quarter" idx="11"/>
          </p:nvPr>
        </p:nvSpPr>
        <p:spPr/>
        <p:txBody>
          <a:bodyPr/>
          <a:lstStyle/>
          <a:p>
            <a:r>
              <a:rPr lang="en-US" smtClean="0"/>
              <a:t>Course Name</a:t>
            </a:r>
            <a:endParaRPr lang="en-US" baseline="30000" smtClean="0"/>
          </a:p>
          <a:p>
            <a:r>
              <a:rPr lang="en-US"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9</a:t>
            </a:fld>
            <a:endParaRPr lang="en-US"/>
          </a:p>
        </p:txBody>
      </p:sp>
    </p:spTree>
    <p:extLst>
      <p:ext uri="{BB962C8B-B14F-4D97-AF65-F5344CB8AC3E}">
        <p14:creationId xmlns:p14="http://schemas.microsoft.com/office/powerpoint/2010/main" val="759014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Show students where this is in the CAD Modeling software.</a:t>
            </a:r>
          </a:p>
        </p:txBody>
      </p:sp>
      <p:sp>
        <p:nvSpPr>
          <p:cNvPr id="4" name="Header Placeholder 3"/>
          <p:cNvSpPr>
            <a:spLocks noGrp="1"/>
          </p:cNvSpPr>
          <p:nvPr>
            <p:ph type="hdr" sz="quarter" idx="10"/>
          </p:nvPr>
        </p:nvSpPr>
        <p:spPr/>
        <p:txBody>
          <a:bodyPr/>
          <a:lstStyle/>
          <a:p>
            <a:r>
              <a:rPr lang="en-US" smtClean="0"/>
              <a:t>Presentation Name</a:t>
            </a:r>
            <a:endParaRPr lang="en-US"/>
          </a:p>
        </p:txBody>
      </p:sp>
      <p:sp>
        <p:nvSpPr>
          <p:cNvPr id="5" name="Date Placeholder 4"/>
          <p:cNvSpPr>
            <a:spLocks noGrp="1"/>
          </p:cNvSpPr>
          <p:nvPr>
            <p:ph type="dt" sz="quarter" idx="11"/>
          </p:nvPr>
        </p:nvSpPr>
        <p:spPr/>
        <p:txBody>
          <a:bodyPr/>
          <a:lstStyle/>
          <a:p>
            <a:r>
              <a:rPr lang="en-US" smtClean="0"/>
              <a:t>Course Name</a:t>
            </a:r>
            <a:endParaRPr lang="en-US" baseline="30000" smtClean="0"/>
          </a:p>
          <a:p>
            <a:r>
              <a:rPr lang="en-US"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10</a:t>
            </a:fld>
            <a:endParaRPr lang="en-US"/>
          </a:p>
        </p:txBody>
      </p:sp>
    </p:spTree>
    <p:extLst>
      <p:ext uri="{BB962C8B-B14F-4D97-AF65-F5344CB8AC3E}">
        <p14:creationId xmlns:p14="http://schemas.microsoft.com/office/powerpoint/2010/main" val="1625558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Show students where this is in the CAD Modeling software.</a:t>
            </a:r>
          </a:p>
        </p:txBody>
      </p:sp>
      <p:sp>
        <p:nvSpPr>
          <p:cNvPr id="4" name="Header Placeholder 3"/>
          <p:cNvSpPr>
            <a:spLocks noGrp="1"/>
          </p:cNvSpPr>
          <p:nvPr>
            <p:ph type="hdr" sz="quarter" idx="10"/>
          </p:nvPr>
        </p:nvSpPr>
        <p:spPr/>
        <p:txBody>
          <a:bodyPr/>
          <a:lstStyle/>
          <a:p>
            <a:r>
              <a:rPr lang="en-US" smtClean="0"/>
              <a:t>Presentation Name</a:t>
            </a:r>
            <a:endParaRPr lang="en-US"/>
          </a:p>
        </p:txBody>
      </p:sp>
      <p:sp>
        <p:nvSpPr>
          <p:cNvPr id="5" name="Date Placeholder 4"/>
          <p:cNvSpPr>
            <a:spLocks noGrp="1"/>
          </p:cNvSpPr>
          <p:nvPr>
            <p:ph type="dt" sz="quarter" idx="11"/>
          </p:nvPr>
        </p:nvSpPr>
        <p:spPr/>
        <p:txBody>
          <a:bodyPr/>
          <a:lstStyle/>
          <a:p>
            <a:r>
              <a:rPr lang="en-US" smtClean="0"/>
              <a:t>Course Name</a:t>
            </a:r>
            <a:endParaRPr lang="en-US" baseline="30000" smtClean="0"/>
          </a:p>
          <a:p>
            <a:r>
              <a:rPr lang="en-US"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11</a:t>
            </a:fld>
            <a:endParaRPr lang="en-US"/>
          </a:p>
        </p:txBody>
      </p:sp>
    </p:spTree>
    <p:extLst>
      <p:ext uri="{BB962C8B-B14F-4D97-AF65-F5344CB8AC3E}">
        <p14:creationId xmlns:p14="http://schemas.microsoft.com/office/powerpoint/2010/main" val="3604832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Show students where this is in the CAD Modeling software.</a:t>
            </a:r>
          </a:p>
        </p:txBody>
      </p:sp>
      <p:sp>
        <p:nvSpPr>
          <p:cNvPr id="4" name="Header Placeholder 3"/>
          <p:cNvSpPr>
            <a:spLocks noGrp="1"/>
          </p:cNvSpPr>
          <p:nvPr>
            <p:ph type="hdr" sz="quarter" idx="10"/>
          </p:nvPr>
        </p:nvSpPr>
        <p:spPr/>
        <p:txBody>
          <a:bodyPr/>
          <a:lstStyle/>
          <a:p>
            <a:r>
              <a:rPr lang="en-US" smtClean="0"/>
              <a:t>Presentation Name</a:t>
            </a:r>
            <a:endParaRPr lang="en-US"/>
          </a:p>
        </p:txBody>
      </p:sp>
      <p:sp>
        <p:nvSpPr>
          <p:cNvPr id="5" name="Date Placeholder 4"/>
          <p:cNvSpPr>
            <a:spLocks noGrp="1"/>
          </p:cNvSpPr>
          <p:nvPr>
            <p:ph type="dt" sz="quarter" idx="11"/>
          </p:nvPr>
        </p:nvSpPr>
        <p:spPr/>
        <p:txBody>
          <a:bodyPr/>
          <a:lstStyle/>
          <a:p>
            <a:r>
              <a:rPr lang="en-US" smtClean="0"/>
              <a:t>Course Name</a:t>
            </a:r>
            <a:endParaRPr lang="en-US" baseline="30000" smtClean="0"/>
          </a:p>
          <a:p>
            <a:r>
              <a:rPr lang="en-US"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12</a:t>
            </a:fld>
            <a:endParaRPr lang="en-US"/>
          </a:p>
        </p:txBody>
      </p:sp>
    </p:spTree>
    <p:extLst>
      <p:ext uri="{BB962C8B-B14F-4D97-AF65-F5344CB8AC3E}">
        <p14:creationId xmlns:p14="http://schemas.microsoft.com/office/powerpoint/2010/main" val="2797311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Show students where this is in the CAD Modeling software.</a:t>
            </a:r>
          </a:p>
        </p:txBody>
      </p:sp>
      <p:sp>
        <p:nvSpPr>
          <p:cNvPr id="4" name="Header Placeholder 3"/>
          <p:cNvSpPr>
            <a:spLocks noGrp="1"/>
          </p:cNvSpPr>
          <p:nvPr>
            <p:ph type="hdr" sz="quarter" idx="10"/>
          </p:nvPr>
        </p:nvSpPr>
        <p:spPr/>
        <p:txBody>
          <a:bodyPr/>
          <a:lstStyle/>
          <a:p>
            <a:r>
              <a:rPr lang="en-US" smtClean="0"/>
              <a:t>Presentation Name</a:t>
            </a:r>
            <a:endParaRPr lang="en-US"/>
          </a:p>
        </p:txBody>
      </p:sp>
      <p:sp>
        <p:nvSpPr>
          <p:cNvPr id="5" name="Date Placeholder 4"/>
          <p:cNvSpPr>
            <a:spLocks noGrp="1"/>
          </p:cNvSpPr>
          <p:nvPr>
            <p:ph type="dt" sz="quarter" idx="11"/>
          </p:nvPr>
        </p:nvSpPr>
        <p:spPr/>
        <p:txBody>
          <a:bodyPr/>
          <a:lstStyle/>
          <a:p>
            <a:r>
              <a:rPr lang="en-US" smtClean="0"/>
              <a:t>Course Name</a:t>
            </a:r>
            <a:endParaRPr lang="en-US" baseline="30000" smtClean="0"/>
          </a:p>
          <a:p>
            <a:r>
              <a:rPr lang="en-US"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13</a:t>
            </a:fld>
            <a:endParaRPr lang="en-US"/>
          </a:p>
        </p:txBody>
      </p:sp>
    </p:spTree>
    <p:extLst>
      <p:ext uri="{BB962C8B-B14F-4D97-AF65-F5344CB8AC3E}">
        <p14:creationId xmlns:p14="http://schemas.microsoft.com/office/powerpoint/2010/main" val="2442930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Show students where this is in the CAD Modeling software.</a:t>
            </a:r>
          </a:p>
        </p:txBody>
      </p:sp>
      <p:sp>
        <p:nvSpPr>
          <p:cNvPr id="4" name="Header Placeholder 3"/>
          <p:cNvSpPr>
            <a:spLocks noGrp="1"/>
          </p:cNvSpPr>
          <p:nvPr>
            <p:ph type="hdr" sz="quarter" idx="10"/>
          </p:nvPr>
        </p:nvSpPr>
        <p:spPr/>
        <p:txBody>
          <a:bodyPr/>
          <a:lstStyle/>
          <a:p>
            <a:r>
              <a:rPr lang="en-US" smtClean="0"/>
              <a:t>Presentation Name</a:t>
            </a:r>
            <a:endParaRPr lang="en-US"/>
          </a:p>
        </p:txBody>
      </p:sp>
      <p:sp>
        <p:nvSpPr>
          <p:cNvPr id="5" name="Date Placeholder 4"/>
          <p:cNvSpPr>
            <a:spLocks noGrp="1"/>
          </p:cNvSpPr>
          <p:nvPr>
            <p:ph type="dt" sz="quarter" idx="11"/>
          </p:nvPr>
        </p:nvSpPr>
        <p:spPr/>
        <p:txBody>
          <a:bodyPr/>
          <a:lstStyle/>
          <a:p>
            <a:r>
              <a:rPr lang="en-US" smtClean="0"/>
              <a:t>Course Name</a:t>
            </a:r>
            <a:endParaRPr lang="en-US" baseline="30000" smtClean="0"/>
          </a:p>
          <a:p>
            <a:r>
              <a:rPr lang="en-US"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14</a:t>
            </a:fld>
            <a:endParaRPr lang="en-US"/>
          </a:p>
        </p:txBody>
      </p:sp>
    </p:spTree>
    <p:extLst>
      <p:ext uri="{BB962C8B-B14F-4D97-AF65-F5344CB8AC3E}">
        <p14:creationId xmlns:p14="http://schemas.microsoft.com/office/powerpoint/2010/main" val="14652481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mtClean="0"/>
              <a:t>Show students where this is in the CAD Modeling software.</a:t>
            </a:r>
          </a:p>
        </p:txBody>
      </p:sp>
      <p:sp>
        <p:nvSpPr>
          <p:cNvPr id="4" name="Header Placeholder 3"/>
          <p:cNvSpPr>
            <a:spLocks noGrp="1"/>
          </p:cNvSpPr>
          <p:nvPr>
            <p:ph type="hdr" sz="quarter" idx="10"/>
          </p:nvPr>
        </p:nvSpPr>
        <p:spPr/>
        <p:txBody>
          <a:bodyPr/>
          <a:lstStyle/>
          <a:p>
            <a:r>
              <a:rPr lang="en-US" smtClean="0"/>
              <a:t>Presentation Name</a:t>
            </a:r>
            <a:endParaRPr lang="en-US"/>
          </a:p>
        </p:txBody>
      </p:sp>
      <p:sp>
        <p:nvSpPr>
          <p:cNvPr id="5" name="Date Placeholder 4"/>
          <p:cNvSpPr>
            <a:spLocks noGrp="1"/>
          </p:cNvSpPr>
          <p:nvPr>
            <p:ph type="dt" sz="quarter" idx="11"/>
          </p:nvPr>
        </p:nvSpPr>
        <p:spPr/>
        <p:txBody>
          <a:bodyPr/>
          <a:lstStyle/>
          <a:p>
            <a:r>
              <a:rPr lang="en-US" smtClean="0"/>
              <a:t>Course Name</a:t>
            </a:r>
            <a:endParaRPr lang="en-US" baseline="30000" smtClean="0"/>
          </a:p>
          <a:p>
            <a:r>
              <a:rPr lang="en-US" smtClean="0"/>
              <a:t>Unit # – Lesson #.# – Lesson Name</a:t>
            </a:r>
            <a:endParaRPr lang="en-US" dirty="0"/>
          </a:p>
        </p:txBody>
      </p:sp>
      <p:sp>
        <p:nvSpPr>
          <p:cNvPr id="6" name="Slide Number Placeholder 5"/>
          <p:cNvSpPr>
            <a:spLocks noGrp="1"/>
          </p:cNvSpPr>
          <p:nvPr>
            <p:ph type="sldNum" sz="quarter" idx="12"/>
          </p:nvPr>
        </p:nvSpPr>
        <p:spPr/>
        <p:txBody>
          <a:bodyPr/>
          <a:lstStyle/>
          <a:p>
            <a:fld id="{AA6F666A-3503-4EB4-9796-FFB36F66CA10}" type="slidenum">
              <a:rPr lang="en-US" smtClean="0"/>
              <a:pPr/>
              <a:t>15</a:t>
            </a:fld>
            <a:endParaRPr lang="en-US"/>
          </a:p>
        </p:txBody>
      </p:sp>
    </p:spTree>
    <p:extLst>
      <p:ext uri="{BB962C8B-B14F-4D97-AF65-F5344CB8AC3E}">
        <p14:creationId xmlns:p14="http://schemas.microsoft.com/office/powerpoint/2010/main" val="1528006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06410C-E5A2-46D3-9E32-084EA03521CF}" type="datetimeFigureOut">
              <a:rPr lang="en-US" smtClean="0"/>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697700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06410C-E5A2-46D3-9E32-084EA03521CF}" type="datetimeFigureOut">
              <a:rPr lang="en-US" smtClean="0"/>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1323479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06410C-E5A2-46D3-9E32-084EA03521CF}" type="datetimeFigureOut">
              <a:rPr lang="en-US" smtClean="0"/>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3859992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06410C-E5A2-46D3-9E32-084EA03521CF}" type="datetimeFigureOut">
              <a:rPr lang="en-US" smtClean="0"/>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412617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06410C-E5A2-46D3-9E32-084EA03521CF}" type="datetimeFigureOut">
              <a:rPr lang="en-US" smtClean="0"/>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172149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06410C-E5A2-46D3-9E32-084EA03521CF}" type="datetimeFigureOut">
              <a:rPr lang="en-US" smtClean="0"/>
              <a:t>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2689364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06410C-E5A2-46D3-9E32-084EA03521CF}" type="datetimeFigureOut">
              <a:rPr lang="en-US" smtClean="0"/>
              <a:t>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3026681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06410C-E5A2-46D3-9E32-084EA03521CF}" type="datetimeFigureOut">
              <a:rPr lang="en-US" smtClean="0"/>
              <a:t>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3146436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06410C-E5A2-46D3-9E32-084EA03521CF}" type="datetimeFigureOut">
              <a:rPr lang="en-US" smtClean="0"/>
              <a:t>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74727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B06410C-E5A2-46D3-9E32-084EA03521CF}" type="datetimeFigureOut">
              <a:rPr lang="en-US" smtClean="0"/>
              <a:t>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2607421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B06410C-E5A2-46D3-9E32-084EA03521CF}" type="datetimeFigureOut">
              <a:rPr lang="en-US" smtClean="0"/>
              <a:t>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92919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06410C-E5A2-46D3-9E32-084EA03521CF}" type="datetimeFigureOut">
              <a:rPr lang="en-US" smtClean="0"/>
              <a:t>1/4/2022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5C2B9E-75DE-438D-A600-72687B320267}" type="slidenum">
              <a:rPr lang="en-US" smtClean="0"/>
              <a:t>‹#›</a:t>
            </a:fld>
            <a:endParaRPr lang="en-US"/>
          </a:p>
        </p:txBody>
      </p:sp>
    </p:spTree>
    <p:extLst>
      <p:ext uri="{BB962C8B-B14F-4D97-AF65-F5344CB8AC3E}">
        <p14:creationId xmlns:p14="http://schemas.microsoft.com/office/powerpoint/2010/main" val="1485933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2895600" y="4343400"/>
            <a:ext cx="6400800" cy="838200"/>
          </a:xfrm>
          <a:prstGeom prst="rect">
            <a:avLst/>
          </a:prstGeom>
        </p:spPr>
        <p:txBody>
          <a:bodyPr>
            <a:norm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400">
                <a:solidFill>
                  <a:schemeClr val="tx1"/>
                </a:solidFill>
                <a:latin typeface="+mn-lt"/>
              </a:defRPr>
            </a:lvl4pPr>
            <a:lvl5pPr marL="2057400" indent="-228600" algn="l" rtl="0" fontAlgn="base">
              <a:spcBef>
                <a:spcPct val="20000"/>
              </a:spcBef>
              <a:spcAft>
                <a:spcPct val="0"/>
              </a:spcAft>
              <a:buChar char="»"/>
              <a:defRPr sz="24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None/>
            </a:pPr>
            <a:r>
              <a:rPr lang="en-US" b="1" kern="0" dirty="0" smtClean="0">
                <a:solidFill>
                  <a:srgbClr val="002060"/>
                </a:solidFill>
                <a:latin typeface="Arial" panose="020B0604020202020204" pitchFamily="34" charset="0"/>
                <a:cs typeface="Arial" panose="020B0604020202020204" pitchFamily="34" charset="0"/>
              </a:rPr>
              <a:t>Constraints</a:t>
            </a:r>
            <a:endParaRPr lang="en-US" b="1" kern="0" dirty="0">
              <a:solidFill>
                <a:srgbClr val="002060"/>
              </a:solidFill>
              <a:latin typeface="Arial" panose="020B0604020202020204" pitchFamily="34" charset="0"/>
              <a:cs typeface="Arial" panose="020B0604020202020204" pitchFamily="34" charset="0"/>
            </a:endParaRPr>
          </a:p>
        </p:txBody>
      </p:sp>
      <p:pic>
        <p:nvPicPr>
          <p:cNvPr id="6" name="Picture 4" descr="C:\Users\lsmith\Dropbox\2014-15 Curriculum Release\Notes\Logos\PLTW Logo Transparent.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1600199"/>
            <a:ext cx="5943600" cy="1982832"/>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3"/>
          <p:cNvSpPr txBox="1">
            <a:spLocks/>
          </p:cNvSpPr>
          <p:nvPr/>
        </p:nvSpPr>
        <p:spPr bwMode="auto">
          <a:xfrm>
            <a:off x="8382000" y="6629400"/>
            <a:ext cx="2209800" cy="228600"/>
          </a:xfrm>
          <a:prstGeom prst="rect">
            <a:avLst/>
          </a:prstGeom>
          <a:noFill/>
          <a:ln w="9525">
            <a:noFill/>
            <a:miter lim="800000"/>
            <a:headEnd/>
            <a:tailEnd/>
          </a:ln>
          <a:effectLst/>
        </p:spPr>
        <p:txBody>
          <a:bodyPr/>
          <a:lstStyle>
            <a:defPPr>
              <a:defRPr lang="en-US"/>
            </a:defPPr>
            <a:lvl1pPr algn="ctr"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800" dirty="0">
                <a:solidFill>
                  <a:schemeClr val="bg1">
                    <a:lumMod val="50000"/>
                  </a:schemeClr>
                </a:solidFill>
                <a:latin typeface="Arial" panose="020B0604020202020204" pitchFamily="34" charset="0"/>
              </a:rPr>
              <a:t>© 2012 Project Lead The Way, Inc.</a:t>
            </a:r>
          </a:p>
        </p:txBody>
      </p:sp>
      <p:sp>
        <p:nvSpPr>
          <p:cNvPr id="8" name="Footer Placeholder 3"/>
          <p:cNvSpPr txBox="1">
            <a:spLocks/>
          </p:cNvSpPr>
          <p:nvPr/>
        </p:nvSpPr>
        <p:spPr bwMode="auto">
          <a:xfrm>
            <a:off x="1524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cs typeface="Arial" charset="0"/>
              </a:defRPr>
            </a:lvl1pPr>
            <a:lvl2pPr indent="-285750">
              <a:spcBef>
                <a:spcPct val="20000"/>
              </a:spcBef>
              <a:buChar char="–"/>
              <a:defRPr sz="2800">
                <a:solidFill>
                  <a:schemeClr val="tx1"/>
                </a:solidFill>
                <a:latin typeface="Arial" charset="0"/>
                <a:cs typeface="Arial" charset="0"/>
              </a:defRPr>
            </a:lvl2pPr>
            <a:lvl3pPr indent="-228600">
              <a:spcBef>
                <a:spcPct val="20000"/>
              </a:spcBef>
              <a:buChar char="•"/>
              <a:defRPr sz="2400">
                <a:solidFill>
                  <a:schemeClr val="tx1"/>
                </a:solidFill>
                <a:latin typeface="Arial" charset="0"/>
                <a:cs typeface="Arial" charset="0"/>
              </a:defRPr>
            </a:lvl3pPr>
            <a:lvl4pPr indent="-228600">
              <a:spcBef>
                <a:spcPct val="20000"/>
              </a:spcBef>
              <a:buChar char="–"/>
              <a:defRPr sz="2000">
                <a:solidFill>
                  <a:schemeClr val="tx1"/>
                </a:solidFill>
                <a:latin typeface="Arial" charset="0"/>
                <a:cs typeface="Arial" charset="0"/>
              </a:defRPr>
            </a:lvl4pPr>
            <a:lvl5pPr indent="-228600">
              <a:spcBef>
                <a:spcPct val="20000"/>
              </a:spcBef>
              <a:buChar char="»"/>
              <a:defRPr sz="2000">
                <a:solidFill>
                  <a:schemeClr val="tx1"/>
                </a:solidFill>
                <a:latin typeface="Arial" charset="0"/>
                <a:cs typeface="Arial" charset="0"/>
              </a:defRPr>
            </a:lvl5pPr>
            <a:lvl6pPr indent="-228600" eaLnBrk="0" fontAlgn="base" hangingPunct="0">
              <a:spcBef>
                <a:spcPct val="20000"/>
              </a:spcBef>
              <a:spcAft>
                <a:spcPct val="0"/>
              </a:spcAft>
              <a:buChar char="»"/>
              <a:defRPr sz="2000">
                <a:solidFill>
                  <a:schemeClr val="tx1"/>
                </a:solidFill>
                <a:latin typeface="Arial" charset="0"/>
                <a:cs typeface="Arial" charset="0"/>
              </a:defRPr>
            </a:lvl6pPr>
            <a:lvl7pPr indent="-228600" eaLnBrk="0" fontAlgn="base" hangingPunct="0">
              <a:spcBef>
                <a:spcPct val="20000"/>
              </a:spcBef>
              <a:spcAft>
                <a:spcPct val="0"/>
              </a:spcAft>
              <a:buChar char="»"/>
              <a:defRPr sz="2000">
                <a:solidFill>
                  <a:schemeClr val="tx1"/>
                </a:solidFill>
                <a:latin typeface="Arial" charset="0"/>
                <a:cs typeface="Arial" charset="0"/>
              </a:defRPr>
            </a:lvl7pPr>
            <a:lvl8pPr indent="-228600" eaLnBrk="0" fontAlgn="base" hangingPunct="0">
              <a:spcBef>
                <a:spcPct val="20000"/>
              </a:spcBef>
              <a:spcAft>
                <a:spcPct val="0"/>
              </a:spcAft>
              <a:buChar char="»"/>
              <a:defRPr sz="2000">
                <a:solidFill>
                  <a:schemeClr val="tx1"/>
                </a:solidFill>
                <a:latin typeface="Arial" charset="0"/>
                <a:cs typeface="Arial" charset="0"/>
              </a:defRPr>
            </a:lvl8pPr>
            <a:lvl9pPr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a:solidFill>
                  <a:srgbClr val="7F7F7F"/>
                </a:solidFill>
              </a:rPr>
              <a:t>Introduction to Engineering Design</a:t>
            </a:r>
          </a:p>
        </p:txBody>
      </p:sp>
    </p:spTree>
    <p:extLst>
      <p:ext uri="{BB962C8B-B14F-4D97-AF65-F5344CB8AC3E}">
        <p14:creationId xmlns:p14="http://schemas.microsoft.com/office/powerpoint/2010/main" val="2544430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pic>
        <p:nvPicPr>
          <p:cNvPr id="3" name="Picture 2"/>
          <p:cNvPicPr>
            <a:picLocks noChangeAspect="1"/>
          </p:cNvPicPr>
          <p:nvPr/>
        </p:nvPicPr>
        <p:blipFill>
          <a:blip r:embed="rId3"/>
          <a:stretch>
            <a:fillRect/>
          </a:stretch>
        </p:blipFill>
        <p:spPr>
          <a:xfrm>
            <a:off x="838199" y="1690688"/>
            <a:ext cx="10519715" cy="4682403"/>
          </a:xfrm>
          <a:prstGeom prst="rect">
            <a:avLst/>
          </a:prstGeom>
        </p:spPr>
      </p:pic>
    </p:spTree>
    <p:extLst>
      <p:ext uri="{BB962C8B-B14F-4D97-AF65-F5344CB8AC3E}">
        <p14:creationId xmlns:p14="http://schemas.microsoft.com/office/powerpoint/2010/main" val="12325772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pic>
        <p:nvPicPr>
          <p:cNvPr id="3" name="Picture 2"/>
          <p:cNvPicPr>
            <a:picLocks noChangeAspect="1"/>
          </p:cNvPicPr>
          <p:nvPr/>
        </p:nvPicPr>
        <p:blipFill>
          <a:blip r:embed="rId3"/>
          <a:stretch>
            <a:fillRect/>
          </a:stretch>
        </p:blipFill>
        <p:spPr>
          <a:xfrm>
            <a:off x="838200" y="1690688"/>
            <a:ext cx="10779517" cy="3888076"/>
          </a:xfrm>
          <a:prstGeom prst="rect">
            <a:avLst/>
          </a:prstGeom>
        </p:spPr>
      </p:pic>
    </p:spTree>
    <p:extLst>
      <p:ext uri="{BB962C8B-B14F-4D97-AF65-F5344CB8AC3E}">
        <p14:creationId xmlns:p14="http://schemas.microsoft.com/office/powerpoint/2010/main" val="111932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pic>
        <p:nvPicPr>
          <p:cNvPr id="3" name="Picture 2"/>
          <p:cNvPicPr>
            <a:picLocks noChangeAspect="1"/>
          </p:cNvPicPr>
          <p:nvPr/>
        </p:nvPicPr>
        <p:blipFill>
          <a:blip r:embed="rId3"/>
          <a:stretch>
            <a:fillRect/>
          </a:stretch>
        </p:blipFill>
        <p:spPr>
          <a:xfrm>
            <a:off x="838200" y="1690688"/>
            <a:ext cx="10106891" cy="5010740"/>
          </a:xfrm>
          <a:prstGeom prst="rect">
            <a:avLst/>
          </a:prstGeom>
        </p:spPr>
      </p:pic>
    </p:spTree>
    <p:extLst>
      <p:ext uri="{BB962C8B-B14F-4D97-AF65-F5344CB8AC3E}">
        <p14:creationId xmlns:p14="http://schemas.microsoft.com/office/powerpoint/2010/main" val="5590278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pic>
        <p:nvPicPr>
          <p:cNvPr id="3" name="Picture 2"/>
          <p:cNvPicPr>
            <a:picLocks noChangeAspect="1"/>
          </p:cNvPicPr>
          <p:nvPr/>
        </p:nvPicPr>
        <p:blipFill>
          <a:blip r:embed="rId3"/>
          <a:stretch>
            <a:fillRect/>
          </a:stretch>
        </p:blipFill>
        <p:spPr>
          <a:xfrm>
            <a:off x="838201" y="1690688"/>
            <a:ext cx="10515600" cy="4730066"/>
          </a:xfrm>
          <a:prstGeom prst="rect">
            <a:avLst/>
          </a:prstGeom>
        </p:spPr>
      </p:pic>
    </p:spTree>
    <p:extLst>
      <p:ext uri="{BB962C8B-B14F-4D97-AF65-F5344CB8AC3E}">
        <p14:creationId xmlns:p14="http://schemas.microsoft.com/office/powerpoint/2010/main" val="20411858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pic>
        <p:nvPicPr>
          <p:cNvPr id="3" name="Picture 2"/>
          <p:cNvPicPr>
            <a:picLocks noChangeAspect="1"/>
          </p:cNvPicPr>
          <p:nvPr/>
        </p:nvPicPr>
        <p:blipFill>
          <a:blip r:embed="rId3"/>
          <a:stretch>
            <a:fillRect/>
          </a:stretch>
        </p:blipFill>
        <p:spPr>
          <a:xfrm>
            <a:off x="838200" y="1690688"/>
            <a:ext cx="7647375" cy="4894839"/>
          </a:xfrm>
          <a:prstGeom prst="rect">
            <a:avLst/>
          </a:prstGeom>
        </p:spPr>
      </p:pic>
    </p:spTree>
    <p:extLst>
      <p:ext uri="{BB962C8B-B14F-4D97-AF65-F5344CB8AC3E}">
        <p14:creationId xmlns:p14="http://schemas.microsoft.com/office/powerpoint/2010/main" val="411378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pic>
        <p:nvPicPr>
          <p:cNvPr id="3" name="Picture 2"/>
          <p:cNvPicPr>
            <a:picLocks noChangeAspect="1"/>
          </p:cNvPicPr>
          <p:nvPr/>
        </p:nvPicPr>
        <p:blipFill>
          <a:blip r:embed="rId3"/>
          <a:stretch>
            <a:fillRect/>
          </a:stretch>
        </p:blipFill>
        <p:spPr>
          <a:xfrm>
            <a:off x="838200" y="1690688"/>
            <a:ext cx="8476076" cy="4931785"/>
          </a:xfrm>
          <a:prstGeom prst="rect">
            <a:avLst/>
          </a:prstGeom>
        </p:spPr>
      </p:pic>
    </p:spTree>
    <p:extLst>
      <p:ext uri="{BB962C8B-B14F-4D97-AF65-F5344CB8AC3E}">
        <p14:creationId xmlns:p14="http://schemas.microsoft.com/office/powerpoint/2010/main" val="37493205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pic>
        <p:nvPicPr>
          <p:cNvPr id="4" name="Picture 3"/>
          <p:cNvPicPr>
            <a:picLocks noChangeAspect="1"/>
          </p:cNvPicPr>
          <p:nvPr/>
        </p:nvPicPr>
        <p:blipFill>
          <a:blip r:embed="rId3"/>
          <a:stretch>
            <a:fillRect/>
          </a:stretch>
        </p:blipFill>
        <p:spPr>
          <a:xfrm>
            <a:off x="838200" y="1690688"/>
            <a:ext cx="7577881" cy="4968730"/>
          </a:xfrm>
          <a:prstGeom prst="rect">
            <a:avLst/>
          </a:prstGeom>
        </p:spPr>
      </p:pic>
    </p:spTree>
    <p:extLst>
      <p:ext uri="{BB962C8B-B14F-4D97-AF65-F5344CB8AC3E}">
        <p14:creationId xmlns:p14="http://schemas.microsoft.com/office/powerpoint/2010/main" val="18086020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pic>
        <p:nvPicPr>
          <p:cNvPr id="3" name="Picture 2"/>
          <p:cNvPicPr>
            <a:picLocks noChangeAspect="1"/>
          </p:cNvPicPr>
          <p:nvPr/>
        </p:nvPicPr>
        <p:blipFill>
          <a:blip r:embed="rId3"/>
          <a:stretch>
            <a:fillRect/>
          </a:stretch>
        </p:blipFill>
        <p:spPr>
          <a:xfrm>
            <a:off x="838200" y="1690688"/>
            <a:ext cx="7409873" cy="4919071"/>
          </a:xfrm>
          <a:prstGeom prst="rect">
            <a:avLst/>
          </a:prstGeom>
        </p:spPr>
      </p:pic>
    </p:spTree>
    <p:extLst>
      <p:ext uri="{BB962C8B-B14F-4D97-AF65-F5344CB8AC3E}">
        <p14:creationId xmlns:p14="http://schemas.microsoft.com/office/powerpoint/2010/main" val="15396268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pic>
        <p:nvPicPr>
          <p:cNvPr id="3" name="Picture 2"/>
          <p:cNvPicPr>
            <a:picLocks noChangeAspect="1"/>
          </p:cNvPicPr>
          <p:nvPr/>
        </p:nvPicPr>
        <p:blipFill>
          <a:blip r:embed="rId3"/>
          <a:stretch>
            <a:fillRect/>
          </a:stretch>
        </p:blipFill>
        <p:spPr>
          <a:xfrm>
            <a:off x="838201" y="1690688"/>
            <a:ext cx="10512400" cy="4506912"/>
          </a:xfrm>
          <a:prstGeom prst="rect">
            <a:avLst/>
          </a:prstGeom>
        </p:spPr>
      </p:pic>
    </p:spTree>
    <p:extLst>
      <p:ext uri="{BB962C8B-B14F-4D97-AF65-F5344CB8AC3E}">
        <p14:creationId xmlns:p14="http://schemas.microsoft.com/office/powerpoint/2010/main" val="32476842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pic>
        <p:nvPicPr>
          <p:cNvPr id="4" name="Picture 3"/>
          <p:cNvPicPr>
            <a:picLocks noChangeAspect="1"/>
          </p:cNvPicPr>
          <p:nvPr/>
        </p:nvPicPr>
        <p:blipFill>
          <a:blip r:embed="rId3"/>
          <a:stretch>
            <a:fillRect/>
          </a:stretch>
        </p:blipFill>
        <p:spPr>
          <a:xfrm>
            <a:off x="838199" y="1690688"/>
            <a:ext cx="10515413" cy="4469967"/>
          </a:xfrm>
          <a:prstGeom prst="rect">
            <a:avLst/>
          </a:prstGeom>
        </p:spPr>
      </p:pic>
    </p:spTree>
    <p:extLst>
      <p:ext uri="{BB962C8B-B14F-4D97-AF65-F5344CB8AC3E}">
        <p14:creationId xmlns:p14="http://schemas.microsoft.com/office/powerpoint/2010/main" val="14152280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Constraints</a:t>
            </a:r>
            <a:endParaRPr lang="en-US" dirty="0"/>
          </a:p>
        </p:txBody>
      </p:sp>
      <p:sp>
        <p:nvSpPr>
          <p:cNvPr id="3" name="Content Placeholder 2"/>
          <p:cNvSpPr>
            <a:spLocks noGrp="1"/>
          </p:cNvSpPr>
          <p:nvPr>
            <p:ph idx="1"/>
          </p:nvPr>
        </p:nvSpPr>
        <p:spPr/>
        <p:txBody>
          <a:bodyPr/>
          <a:lstStyle/>
          <a:p>
            <a:r>
              <a:rPr lang="en-US" dirty="0" smtClean="0"/>
              <a:t>A constraint is something that limits or restricts.</a:t>
            </a:r>
          </a:p>
          <a:p>
            <a:r>
              <a:rPr lang="en-US" dirty="0" smtClean="0"/>
              <a:t>There are two types of constraints that you might have already encountered:</a:t>
            </a:r>
            <a:endParaRPr lang="en-US" dirty="0" smtClean="0"/>
          </a:p>
          <a:p>
            <a:pPr lvl="1"/>
            <a:r>
              <a:rPr lang="en-US" dirty="0" smtClean="0"/>
              <a:t>Dimensional</a:t>
            </a:r>
          </a:p>
          <a:p>
            <a:pPr lvl="1"/>
            <a:r>
              <a:rPr lang="en-US" dirty="0" smtClean="0"/>
              <a:t>Geometric</a:t>
            </a:r>
            <a:endParaRPr lang="en-US" dirty="0"/>
          </a:p>
          <a:p>
            <a:pPr marL="0" indent="0">
              <a:buNone/>
            </a:pPr>
            <a:endParaRPr lang="en-US" dirty="0"/>
          </a:p>
        </p:txBody>
      </p:sp>
    </p:spTree>
    <p:extLst>
      <p:ext uri="{BB962C8B-B14F-4D97-AF65-F5344CB8AC3E}">
        <p14:creationId xmlns:p14="http://schemas.microsoft.com/office/powerpoint/2010/main" val="25293266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Over-constrained???</a:t>
            </a:r>
            <a:endParaRPr lang="en-US" dirty="0"/>
          </a:p>
        </p:txBody>
      </p:sp>
      <p:sp>
        <p:nvSpPr>
          <p:cNvPr id="3" name="Content Placeholder 2"/>
          <p:cNvSpPr>
            <a:spLocks noGrp="1"/>
          </p:cNvSpPr>
          <p:nvPr>
            <p:ph idx="1"/>
          </p:nvPr>
        </p:nvSpPr>
        <p:spPr>
          <a:xfrm>
            <a:off x="6622472" y="1825625"/>
            <a:ext cx="4932219" cy="4325793"/>
          </a:xfrm>
        </p:spPr>
        <p:txBody>
          <a:bodyPr>
            <a:normAutofit/>
          </a:bodyPr>
          <a:lstStyle/>
          <a:p>
            <a:r>
              <a:rPr lang="en-US" sz="2600" dirty="0" smtClean="0"/>
              <a:t>Sometimes when you add constraints you may over-constrain the sketch more which means that there are conflicting or multiple rules affecting that part of the sketch </a:t>
            </a:r>
          </a:p>
          <a:p>
            <a:r>
              <a:rPr lang="en-US" sz="2600" dirty="0" smtClean="0"/>
              <a:t>Never ever click OK!</a:t>
            </a:r>
          </a:p>
          <a:p>
            <a:endParaRPr lang="en-US" dirty="0"/>
          </a:p>
          <a:p>
            <a:endParaRPr lang="en-US" dirty="0"/>
          </a:p>
        </p:txBody>
      </p:sp>
      <p:pic>
        <p:nvPicPr>
          <p:cNvPr id="4" name="Picture 3"/>
          <p:cNvPicPr>
            <a:picLocks noChangeAspect="1"/>
          </p:cNvPicPr>
          <p:nvPr/>
        </p:nvPicPr>
        <p:blipFill>
          <a:blip r:embed="rId2"/>
          <a:stretch>
            <a:fillRect/>
          </a:stretch>
        </p:blipFill>
        <p:spPr>
          <a:xfrm>
            <a:off x="838200" y="1825625"/>
            <a:ext cx="5627976" cy="3408582"/>
          </a:xfrm>
          <a:prstGeom prst="rect">
            <a:avLst/>
          </a:prstGeom>
        </p:spPr>
      </p:pic>
    </p:spTree>
    <p:extLst>
      <p:ext uri="{BB962C8B-B14F-4D97-AF65-F5344CB8AC3E}">
        <p14:creationId xmlns:p14="http://schemas.microsoft.com/office/powerpoint/2010/main" val="19577922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Over-constrained???</a:t>
            </a:r>
            <a:endParaRPr lang="en-US" dirty="0"/>
          </a:p>
        </p:txBody>
      </p:sp>
      <p:sp>
        <p:nvSpPr>
          <p:cNvPr id="3" name="Content Placeholder 2"/>
          <p:cNvSpPr>
            <a:spLocks noGrp="1"/>
          </p:cNvSpPr>
          <p:nvPr>
            <p:ph idx="1"/>
          </p:nvPr>
        </p:nvSpPr>
        <p:spPr>
          <a:xfrm>
            <a:off x="6622472" y="1825625"/>
            <a:ext cx="4932219" cy="4325793"/>
          </a:xfrm>
        </p:spPr>
        <p:txBody>
          <a:bodyPr>
            <a:normAutofit/>
          </a:bodyPr>
          <a:lstStyle/>
          <a:p>
            <a:r>
              <a:rPr lang="en-US" sz="2600" dirty="0" smtClean="0"/>
              <a:t>When this happens, click CANCEL and then SELECT, RIGHT-CLICK, and DELETE the constraints that you might not need</a:t>
            </a:r>
          </a:p>
          <a:p>
            <a:r>
              <a:rPr lang="en-US" sz="2600" dirty="0" smtClean="0"/>
              <a:t>Then try the constraint again, until it does not give you the over-constrained error message</a:t>
            </a:r>
          </a:p>
          <a:p>
            <a:pPr marL="0" indent="0">
              <a:buNone/>
            </a:pPr>
            <a:endParaRPr lang="en-US" dirty="0"/>
          </a:p>
          <a:p>
            <a:endParaRPr lang="en-US" dirty="0"/>
          </a:p>
        </p:txBody>
      </p:sp>
      <p:pic>
        <p:nvPicPr>
          <p:cNvPr id="5" name="Picture 4"/>
          <p:cNvPicPr>
            <a:picLocks noChangeAspect="1"/>
          </p:cNvPicPr>
          <p:nvPr/>
        </p:nvPicPr>
        <p:blipFill>
          <a:blip r:embed="rId2"/>
          <a:stretch>
            <a:fillRect/>
          </a:stretch>
        </p:blipFill>
        <p:spPr>
          <a:xfrm>
            <a:off x="838200" y="1690688"/>
            <a:ext cx="5434634" cy="3888076"/>
          </a:xfrm>
          <a:prstGeom prst="rect">
            <a:avLst/>
          </a:prstGeom>
        </p:spPr>
      </p:pic>
    </p:spTree>
    <p:extLst>
      <p:ext uri="{BB962C8B-B14F-4D97-AF65-F5344CB8AC3E}">
        <p14:creationId xmlns:p14="http://schemas.microsoft.com/office/powerpoint/2010/main" val="4043304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Dimensional Constraints</a:t>
            </a:r>
            <a:endParaRPr lang="en-US" dirty="0"/>
          </a:p>
        </p:txBody>
      </p:sp>
      <p:sp>
        <p:nvSpPr>
          <p:cNvPr id="3" name="Content Placeholder 2"/>
          <p:cNvSpPr>
            <a:spLocks noGrp="1"/>
          </p:cNvSpPr>
          <p:nvPr>
            <p:ph idx="1"/>
          </p:nvPr>
        </p:nvSpPr>
        <p:spPr/>
        <p:txBody>
          <a:bodyPr/>
          <a:lstStyle/>
          <a:p>
            <a:r>
              <a:rPr lang="en-US" dirty="0" smtClean="0"/>
              <a:t>Dimensional constraints limit the size or position of a primitive.</a:t>
            </a:r>
            <a:endParaRPr lang="en-US" dirty="0"/>
          </a:p>
          <a:p>
            <a:r>
              <a:rPr lang="en-US" dirty="0" smtClean="0"/>
              <a:t>Examples</a:t>
            </a:r>
          </a:p>
          <a:p>
            <a:pPr lvl="1"/>
            <a:r>
              <a:rPr lang="en-US" dirty="0"/>
              <a:t>Making </a:t>
            </a:r>
            <a:r>
              <a:rPr lang="en-US" dirty="0" smtClean="0"/>
              <a:t>one side of a rectangle exactly 2.0 inches</a:t>
            </a:r>
            <a:endParaRPr lang="en-US" dirty="0"/>
          </a:p>
          <a:p>
            <a:pPr lvl="1"/>
            <a:r>
              <a:rPr lang="en-US" dirty="0"/>
              <a:t>Making </a:t>
            </a:r>
            <a:r>
              <a:rPr lang="en-US" dirty="0"/>
              <a:t>a</a:t>
            </a:r>
            <a:r>
              <a:rPr lang="en-US" dirty="0" smtClean="0"/>
              <a:t> square primitive exactly 2.0 inches from another square primitive</a:t>
            </a: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838200" y="3853440"/>
            <a:ext cx="4925291" cy="2548802"/>
          </a:xfrm>
          <a:prstGeom prst="rect">
            <a:avLst/>
          </a:prstGeom>
        </p:spPr>
      </p:pic>
    </p:spTree>
    <p:extLst>
      <p:ext uri="{BB962C8B-B14F-4D97-AF65-F5344CB8AC3E}">
        <p14:creationId xmlns:p14="http://schemas.microsoft.com/office/powerpoint/2010/main" val="13845834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Dimensional Constraints</a:t>
            </a:r>
            <a:endParaRPr lang="en-US" dirty="0"/>
          </a:p>
        </p:txBody>
      </p:sp>
      <p:sp>
        <p:nvSpPr>
          <p:cNvPr id="3" name="Content Placeholder 2"/>
          <p:cNvSpPr>
            <a:spLocks noGrp="1"/>
          </p:cNvSpPr>
          <p:nvPr>
            <p:ph idx="1"/>
          </p:nvPr>
        </p:nvSpPr>
        <p:spPr/>
        <p:txBody>
          <a:bodyPr/>
          <a:lstStyle/>
          <a:p>
            <a:r>
              <a:rPr lang="en-US" dirty="0" smtClean="0"/>
              <a:t>Dimensional constraints limit the size or position of a primitive.</a:t>
            </a:r>
            <a:endParaRPr lang="en-US" dirty="0"/>
          </a:p>
          <a:p>
            <a:r>
              <a:rPr lang="en-US" dirty="0" smtClean="0"/>
              <a:t>Examples</a:t>
            </a:r>
          </a:p>
          <a:p>
            <a:pPr lvl="1"/>
            <a:r>
              <a:rPr lang="en-US" dirty="0"/>
              <a:t>Making </a:t>
            </a:r>
            <a:r>
              <a:rPr lang="en-US" dirty="0" smtClean="0"/>
              <a:t>one side of a rectangle exactly 2.0 inches</a:t>
            </a:r>
            <a:endParaRPr lang="en-US" dirty="0"/>
          </a:p>
          <a:p>
            <a:pPr lvl="1"/>
            <a:r>
              <a:rPr lang="en-US" dirty="0"/>
              <a:t>Making </a:t>
            </a:r>
            <a:r>
              <a:rPr lang="en-US" dirty="0"/>
              <a:t>a</a:t>
            </a:r>
            <a:r>
              <a:rPr lang="en-US" dirty="0" smtClean="0"/>
              <a:t> square primitive exactly 2.0 inches from another square primitive</a:t>
            </a: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838201" y="3897745"/>
            <a:ext cx="4075972" cy="2609850"/>
          </a:xfrm>
          <a:prstGeom prst="rect">
            <a:avLst/>
          </a:prstGeom>
        </p:spPr>
      </p:pic>
      <p:pic>
        <p:nvPicPr>
          <p:cNvPr id="5" name="Picture 4"/>
          <p:cNvPicPr>
            <a:picLocks noChangeAspect="1"/>
          </p:cNvPicPr>
          <p:nvPr/>
        </p:nvPicPr>
        <p:blipFill>
          <a:blip r:embed="rId3"/>
          <a:stretch>
            <a:fillRect/>
          </a:stretch>
        </p:blipFill>
        <p:spPr>
          <a:xfrm>
            <a:off x="6391565" y="3897745"/>
            <a:ext cx="4962236" cy="2606948"/>
          </a:xfrm>
          <a:prstGeom prst="rect">
            <a:avLst/>
          </a:prstGeom>
        </p:spPr>
      </p:pic>
    </p:spTree>
    <p:extLst>
      <p:ext uri="{BB962C8B-B14F-4D97-AF65-F5344CB8AC3E}">
        <p14:creationId xmlns:p14="http://schemas.microsoft.com/office/powerpoint/2010/main" val="38061273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Constraints</a:t>
            </a:r>
            <a:endParaRPr lang="en-US" dirty="0"/>
          </a:p>
        </p:txBody>
      </p:sp>
      <p:sp>
        <p:nvSpPr>
          <p:cNvPr id="3" name="Content Placeholder 2"/>
          <p:cNvSpPr>
            <a:spLocks noGrp="1"/>
          </p:cNvSpPr>
          <p:nvPr>
            <p:ph idx="1"/>
          </p:nvPr>
        </p:nvSpPr>
        <p:spPr/>
        <p:txBody>
          <a:bodyPr/>
          <a:lstStyle/>
          <a:p>
            <a:r>
              <a:rPr lang="en-US" dirty="0" smtClean="0"/>
              <a:t>Geometric constraints apply </a:t>
            </a:r>
            <a:r>
              <a:rPr lang="en-US" dirty="0"/>
              <a:t>geometric relationships </a:t>
            </a:r>
            <a:r>
              <a:rPr lang="en-US" dirty="0" smtClean="0"/>
              <a:t>to </a:t>
            </a:r>
            <a:r>
              <a:rPr lang="en-US" dirty="0"/>
              <a:t>sketched elements.</a:t>
            </a:r>
          </a:p>
          <a:p>
            <a:r>
              <a:rPr lang="en-US" dirty="0" smtClean="0"/>
              <a:t>Examples</a:t>
            </a:r>
          </a:p>
          <a:p>
            <a:pPr lvl="1"/>
            <a:r>
              <a:rPr lang="en-US" dirty="0"/>
              <a:t>Making two lines parallel</a:t>
            </a:r>
          </a:p>
          <a:p>
            <a:pPr lvl="1"/>
            <a:r>
              <a:rPr lang="en-US" dirty="0"/>
              <a:t>Making two arcs concentric</a:t>
            </a:r>
          </a:p>
          <a:p>
            <a:pPr lvl="1"/>
            <a:r>
              <a:rPr lang="en-US" dirty="0"/>
              <a:t>Making a line </a:t>
            </a:r>
            <a:r>
              <a:rPr lang="en-US" dirty="0" smtClean="0"/>
              <a:t>horizontal</a:t>
            </a:r>
          </a:p>
          <a:p>
            <a:endParaRPr lang="en-US" dirty="0"/>
          </a:p>
        </p:txBody>
      </p:sp>
    </p:spTree>
    <p:extLst>
      <p:ext uri="{BB962C8B-B14F-4D97-AF65-F5344CB8AC3E}">
        <p14:creationId xmlns:p14="http://schemas.microsoft.com/office/powerpoint/2010/main" val="38217400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sp>
        <p:nvSpPr>
          <p:cNvPr id="3" name="Content Placeholder 2"/>
          <p:cNvSpPr>
            <a:spLocks noGrp="1"/>
          </p:cNvSpPr>
          <p:nvPr>
            <p:ph idx="1"/>
          </p:nvPr>
        </p:nvSpPr>
        <p:spPr/>
        <p:txBody>
          <a:bodyPr/>
          <a:lstStyle/>
          <a:p>
            <a:r>
              <a:rPr lang="en-US" dirty="0" smtClean="0"/>
              <a:t>Often times, Fusion360 will automatically apply constraints to your sketch.  For instance when drawing a rectangle, Fusion 360 might add constraints that make the opposite lines parallel to each other, adjacent lines perpendicular to each other, the lines are horizontal and vertical, or the endpoints for each line are coincident.</a:t>
            </a:r>
            <a:endParaRPr lang="en-US" dirty="0"/>
          </a:p>
          <a:p>
            <a:pPr marL="0" indent="0">
              <a:buNone/>
            </a:pPr>
            <a:endParaRPr lang="en-US" dirty="0" smtClean="0"/>
          </a:p>
          <a:p>
            <a:pPr marL="0" indent="0">
              <a:buNone/>
            </a:pPr>
            <a:endParaRPr lang="en-US" dirty="0"/>
          </a:p>
        </p:txBody>
      </p:sp>
      <p:pic>
        <p:nvPicPr>
          <p:cNvPr id="5" name="Picture 4"/>
          <p:cNvPicPr>
            <a:picLocks noChangeAspect="1"/>
          </p:cNvPicPr>
          <p:nvPr/>
        </p:nvPicPr>
        <p:blipFill>
          <a:blip r:embed="rId2"/>
          <a:stretch>
            <a:fillRect/>
          </a:stretch>
        </p:blipFill>
        <p:spPr>
          <a:xfrm>
            <a:off x="838200" y="3848100"/>
            <a:ext cx="4267200" cy="3009900"/>
          </a:xfrm>
          <a:prstGeom prst="rect">
            <a:avLst/>
          </a:prstGeom>
        </p:spPr>
      </p:pic>
    </p:spTree>
    <p:extLst>
      <p:ext uri="{BB962C8B-B14F-4D97-AF65-F5344CB8AC3E}">
        <p14:creationId xmlns:p14="http://schemas.microsoft.com/office/powerpoint/2010/main" val="16242089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pic>
        <p:nvPicPr>
          <p:cNvPr id="3" name="Picture 2"/>
          <p:cNvPicPr>
            <a:picLocks noChangeAspect="1"/>
          </p:cNvPicPr>
          <p:nvPr/>
        </p:nvPicPr>
        <p:blipFill>
          <a:blip r:embed="rId3"/>
          <a:stretch>
            <a:fillRect/>
          </a:stretch>
        </p:blipFill>
        <p:spPr>
          <a:xfrm>
            <a:off x="838200" y="1485005"/>
            <a:ext cx="3639058" cy="4534533"/>
          </a:xfrm>
          <a:prstGeom prst="rect">
            <a:avLst/>
          </a:prstGeom>
        </p:spPr>
      </p:pic>
      <p:sp>
        <p:nvSpPr>
          <p:cNvPr id="9" name="Content Placeholder 2"/>
          <p:cNvSpPr txBox="1">
            <a:spLocks/>
          </p:cNvSpPr>
          <p:nvPr/>
        </p:nvSpPr>
        <p:spPr>
          <a:xfrm>
            <a:off x="4747491" y="1485005"/>
            <a:ext cx="6606309"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Other times, you may want to manually add the constraints so that your sketch behaves in the way that you want it</a:t>
            </a:r>
          </a:p>
          <a:p>
            <a:endParaRPr lang="en-US" dirty="0" smtClean="0"/>
          </a:p>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1394582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pic>
        <p:nvPicPr>
          <p:cNvPr id="4" name="Picture 3"/>
          <p:cNvPicPr>
            <a:picLocks noChangeAspect="1"/>
          </p:cNvPicPr>
          <p:nvPr/>
        </p:nvPicPr>
        <p:blipFill rotWithShape="1">
          <a:blip r:embed="rId3"/>
          <a:srcRect r="1895"/>
          <a:stretch/>
        </p:blipFill>
        <p:spPr>
          <a:xfrm>
            <a:off x="838200" y="1690688"/>
            <a:ext cx="10515600" cy="4743376"/>
          </a:xfrm>
          <a:prstGeom prst="rect">
            <a:avLst/>
          </a:prstGeom>
        </p:spPr>
      </p:pic>
    </p:spTree>
    <p:extLst>
      <p:ext uri="{BB962C8B-B14F-4D97-AF65-F5344CB8AC3E}">
        <p14:creationId xmlns:p14="http://schemas.microsoft.com/office/powerpoint/2010/main" val="2144459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a:t>
            </a:r>
            <a:r>
              <a:rPr lang="en-US" dirty="0" smtClean="0"/>
              <a:t>Constraints</a:t>
            </a:r>
            <a:endParaRPr lang="en-US" dirty="0"/>
          </a:p>
        </p:txBody>
      </p:sp>
      <p:pic>
        <p:nvPicPr>
          <p:cNvPr id="3" name="Picture 2"/>
          <p:cNvPicPr>
            <a:picLocks noChangeAspect="1"/>
          </p:cNvPicPr>
          <p:nvPr/>
        </p:nvPicPr>
        <p:blipFill>
          <a:blip r:embed="rId3"/>
          <a:stretch>
            <a:fillRect/>
          </a:stretch>
        </p:blipFill>
        <p:spPr>
          <a:xfrm>
            <a:off x="838200" y="1690688"/>
            <a:ext cx="10591066" cy="5167312"/>
          </a:xfrm>
          <a:prstGeom prst="rect">
            <a:avLst/>
          </a:prstGeom>
        </p:spPr>
      </p:pic>
    </p:spTree>
    <p:extLst>
      <p:ext uri="{BB962C8B-B14F-4D97-AF65-F5344CB8AC3E}">
        <p14:creationId xmlns:p14="http://schemas.microsoft.com/office/powerpoint/2010/main" val="3611633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2573</TotalTime>
  <Words>623</Words>
  <Application>Microsoft Office PowerPoint</Application>
  <PresentationFormat>Widescreen</PresentationFormat>
  <Paragraphs>112</Paragraphs>
  <Slides>21</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PowerPoint Presentation</vt:lpstr>
      <vt:lpstr>Constraints</vt:lpstr>
      <vt:lpstr>Dimensional Constraints</vt:lpstr>
      <vt:lpstr>Dimensional Constraints</vt:lpstr>
      <vt:lpstr>Geometric Constraints</vt:lpstr>
      <vt:lpstr>Geometric Constraints</vt:lpstr>
      <vt:lpstr>Geometric Constraints</vt:lpstr>
      <vt:lpstr>Geometric Constraints</vt:lpstr>
      <vt:lpstr>Geometric Constraints</vt:lpstr>
      <vt:lpstr>Geometric Constraints</vt:lpstr>
      <vt:lpstr>Geometric Constraints</vt:lpstr>
      <vt:lpstr>Geometric Constraints</vt:lpstr>
      <vt:lpstr>Geometric Constraints</vt:lpstr>
      <vt:lpstr>Geometric Constraints</vt:lpstr>
      <vt:lpstr>Geometric Constraints</vt:lpstr>
      <vt:lpstr>Geometric Constraints</vt:lpstr>
      <vt:lpstr>Geometric Constraints</vt:lpstr>
      <vt:lpstr>Geometric Constraints</vt:lpstr>
      <vt:lpstr>Geometric Constraints</vt:lpstr>
      <vt:lpstr>Over-constrained???</vt:lpstr>
      <vt:lpstr>Over-constrained???</vt:lpstr>
    </vt:vector>
  </TitlesOfParts>
  <Company>Walnut Valley USD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Johnny S. Hwang</dc:creator>
  <cp:lastModifiedBy>Johnny S. Hwang</cp:lastModifiedBy>
  <cp:revision>32</cp:revision>
  <dcterms:created xsi:type="dcterms:W3CDTF">2021-09-29T16:43:53Z</dcterms:created>
  <dcterms:modified xsi:type="dcterms:W3CDTF">2022-01-05T18:13:27Z</dcterms:modified>
</cp:coreProperties>
</file>