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65" r:id="rId2"/>
    <p:sldId id="284" r:id="rId3"/>
    <p:sldId id="362" r:id="rId4"/>
    <p:sldId id="282" r:id="rId5"/>
    <p:sldId id="327" r:id="rId6"/>
    <p:sldId id="354" r:id="rId7"/>
    <p:sldId id="370" r:id="rId8"/>
    <p:sldId id="356" r:id="rId9"/>
    <p:sldId id="366" r:id="rId10"/>
    <p:sldId id="358" r:id="rId11"/>
    <p:sldId id="359" r:id="rId12"/>
    <p:sldId id="372" r:id="rId13"/>
    <p:sldId id="367" r:id="rId14"/>
    <p:sldId id="357" r:id="rId15"/>
    <p:sldId id="365" r:id="rId16"/>
    <p:sldId id="337" r:id="rId17"/>
    <p:sldId id="352" r:id="rId18"/>
    <p:sldId id="371" r:id="rId19"/>
    <p:sldId id="369" r:id="rId20"/>
    <p:sldId id="373" r:id="rId21"/>
    <p:sldId id="374" r:id="rId22"/>
    <p:sldId id="375" r:id="rId23"/>
    <p:sldId id="37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8B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1" d="100"/>
          <a:sy n="61" d="100"/>
        </p:scale>
        <p:origin x="852"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ADC83C-4924-421E-A760-1749EA52B430}" type="datetimeFigureOut">
              <a:rPr lang="en-US" smtClean="0"/>
              <a:t>9/19/2023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B294AA-3773-409B-8E30-E3A413DFE5C7}" type="slidenum">
              <a:rPr lang="en-US" smtClean="0"/>
              <a:t>‹#›</a:t>
            </a:fld>
            <a:endParaRPr lang="en-US"/>
          </a:p>
        </p:txBody>
      </p:sp>
    </p:spTree>
    <p:extLst>
      <p:ext uri="{BB962C8B-B14F-4D97-AF65-F5344CB8AC3E}">
        <p14:creationId xmlns:p14="http://schemas.microsoft.com/office/powerpoint/2010/main" val="3420456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B294AA-3773-409B-8E30-E3A413DFE5C7}" type="slidenum">
              <a:rPr lang="en-US" smtClean="0"/>
              <a:t>20</a:t>
            </a:fld>
            <a:endParaRPr lang="en-US"/>
          </a:p>
        </p:txBody>
      </p:sp>
    </p:spTree>
    <p:extLst>
      <p:ext uri="{BB962C8B-B14F-4D97-AF65-F5344CB8AC3E}">
        <p14:creationId xmlns:p14="http://schemas.microsoft.com/office/powerpoint/2010/main" val="20918841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B294AA-3773-409B-8E30-E3A413DFE5C7}" type="slidenum">
              <a:rPr lang="en-US" smtClean="0"/>
              <a:t>21</a:t>
            </a:fld>
            <a:endParaRPr lang="en-US"/>
          </a:p>
        </p:txBody>
      </p:sp>
    </p:spTree>
    <p:extLst>
      <p:ext uri="{BB962C8B-B14F-4D97-AF65-F5344CB8AC3E}">
        <p14:creationId xmlns:p14="http://schemas.microsoft.com/office/powerpoint/2010/main" val="2578524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B294AA-3773-409B-8E30-E3A413DFE5C7}" type="slidenum">
              <a:rPr lang="en-US" smtClean="0"/>
              <a:t>22</a:t>
            </a:fld>
            <a:endParaRPr lang="en-US"/>
          </a:p>
        </p:txBody>
      </p:sp>
    </p:spTree>
    <p:extLst>
      <p:ext uri="{BB962C8B-B14F-4D97-AF65-F5344CB8AC3E}">
        <p14:creationId xmlns:p14="http://schemas.microsoft.com/office/powerpoint/2010/main" val="3046629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B294AA-3773-409B-8E30-E3A413DFE5C7}" type="slidenum">
              <a:rPr lang="en-US" smtClean="0"/>
              <a:t>23</a:t>
            </a:fld>
            <a:endParaRPr lang="en-US"/>
          </a:p>
        </p:txBody>
      </p:sp>
    </p:spTree>
    <p:extLst>
      <p:ext uri="{BB962C8B-B14F-4D97-AF65-F5344CB8AC3E}">
        <p14:creationId xmlns:p14="http://schemas.microsoft.com/office/powerpoint/2010/main" val="15601451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B06410C-E5A2-46D3-9E32-084EA03521CF}" type="datetimeFigureOut">
              <a:rPr lang="en-US" smtClean="0"/>
              <a:t>9/19/2023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5C2B9E-75DE-438D-A600-72687B320267}" type="slidenum">
              <a:rPr lang="en-US" smtClean="0"/>
              <a:t>‹#›</a:t>
            </a:fld>
            <a:endParaRPr lang="en-US"/>
          </a:p>
        </p:txBody>
      </p:sp>
    </p:spTree>
    <p:extLst>
      <p:ext uri="{BB962C8B-B14F-4D97-AF65-F5344CB8AC3E}">
        <p14:creationId xmlns:p14="http://schemas.microsoft.com/office/powerpoint/2010/main" val="697700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06410C-E5A2-46D3-9E32-084EA03521CF}" type="datetimeFigureOut">
              <a:rPr lang="en-US" smtClean="0"/>
              <a:t>9/19/2023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5C2B9E-75DE-438D-A600-72687B320267}" type="slidenum">
              <a:rPr lang="en-US" smtClean="0"/>
              <a:t>‹#›</a:t>
            </a:fld>
            <a:endParaRPr lang="en-US"/>
          </a:p>
        </p:txBody>
      </p:sp>
    </p:spTree>
    <p:extLst>
      <p:ext uri="{BB962C8B-B14F-4D97-AF65-F5344CB8AC3E}">
        <p14:creationId xmlns:p14="http://schemas.microsoft.com/office/powerpoint/2010/main" val="1323479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06410C-E5A2-46D3-9E32-084EA03521CF}" type="datetimeFigureOut">
              <a:rPr lang="en-US" smtClean="0"/>
              <a:t>9/19/2023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5C2B9E-75DE-438D-A600-72687B320267}" type="slidenum">
              <a:rPr lang="en-US" smtClean="0"/>
              <a:t>‹#›</a:t>
            </a:fld>
            <a:endParaRPr lang="en-US"/>
          </a:p>
        </p:txBody>
      </p:sp>
    </p:spTree>
    <p:extLst>
      <p:ext uri="{BB962C8B-B14F-4D97-AF65-F5344CB8AC3E}">
        <p14:creationId xmlns:p14="http://schemas.microsoft.com/office/powerpoint/2010/main" val="3859992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06410C-E5A2-46D3-9E32-084EA03521CF}" type="datetimeFigureOut">
              <a:rPr lang="en-US" smtClean="0"/>
              <a:t>9/19/2023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5C2B9E-75DE-438D-A600-72687B320267}" type="slidenum">
              <a:rPr lang="en-US" smtClean="0"/>
              <a:t>‹#›</a:t>
            </a:fld>
            <a:endParaRPr lang="en-US"/>
          </a:p>
        </p:txBody>
      </p:sp>
    </p:spTree>
    <p:extLst>
      <p:ext uri="{BB962C8B-B14F-4D97-AF65-F5344CB8AC3E}">
        <p14:creationId xmlns:p14="http://schemas.microsoft.com/office/powerpoint/2010/main" val="412617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B06410C-E5A2-46D3-9E32-084EA03521CF}" type="datetimeFigureOut">
              <a:rPr lang="en-US" smtClean="0"/>
              <a:t>9/19/2023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5C2B9E-75DE-438D-A600-72687B320267}" type="slidenum">
              <a:rPr lang="en-US" smtClean="0"/>
              <a:t>‹#›</a:t>
            </a:fld>
            <a:endParaRPr lang="en-US"/>
          </a:p>
        </p:txBody>
      </p:sp>
    </p:spTree>
    <p:extLst>
      <p:ext uri="{BB962C8B-B14F-4D97-AF65-F5344CB8AC3E}">
        <p14:creationId xmlns:p14="http://schemas.microsoft.com/office/powerpoint/2010/main" val="1721496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B06410C-E5A2-46D3-9E32-084EA03521CF}" type="datetimeFigureOut">
              <a:rPr lang="en-US" smtClean="0"/>
              <a:t>9/19/2023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5C2B9E-75DE-438D-A600-72687B320267}" type="slidenum">
              <a:rPr lang="en-US" smtClean="0"/>
              <a:t>‹#›</a:t>
            </a:fld>
            <a:endParaRPr lang="en-US"/>
          </a:p>
        </p:txBody>
      </p:sp>
    </p:spTree>
    <p:extLst>
      <p:ext uri="{BB962C8B-B14F-4D97-AF65-F5344CB8AC3E}">
        <p14:creationId xmlns:p14="http://schemas.microsoft.com/office/powerpoint/2010/main" val="2689364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B06410C-E5A2-46D3-9E32-084EA03521CF}" type="datetimeFigureOut">
              <a:rPr lang="en-US" smtClean="0"/>
              <a:t>9/19/2023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5C2B9E-75DE-438D-A600-72687B320267}" type="slidenum">
              <a:rPr lang="en-US" smtClean="0"/>
              <a:t>‹#›</a:t>
            </a:fld>
            <a:endParaRPr lang="en-US"/>
          </a:p>
        </p:txBody>
      </p:sp>
    </p:spTree>
    <p:extLst>
      <p:ext uri="{BB962C8B-B14F-4D97-AF65-F5344CB8AC3E}">
        <p14:creationId xmlns:p14="http://schemas.microsoft.com/office/powerpoint/2010/main" val="3026681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06410C-E5A2-46D3-9E32-084EA03521CF}" type="datetimeFigureOut">
              <a:rPr lang="en-US" smtClean="0"/>
              <a:t>9/19/2023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5C2B9E-75DE-438D-A600-72687B320267}" type="slidenum">
              <a:rPr lang="en-US" smtClean="0"/>
              <a:t>‹#›</a:t>
            </a:fld>
            <a:endParaRPr lang="en-US"/>
          </a:p>
        </p:txBody>
      </p:sp>
    </p:spTree>
    <p:extLst>
      <p:ext uri="{BB962C8B-B14F-4D97-AF65-F5344CB8AC3E}">
        <p14:creationId xmlns:p14="http://schemas.microsoft.com/office/powerpoint/2010/main" val="3146436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06410C-E5A2-46D3-9E32-084EA03521CF}" type="datetimeFigureOut">
              <a:rPr lang="en-US" smtClean="0"/>
              <a:t>9/19/2023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5C2B9E-75DE-438D-A600-72687B320267}" type="slidenum">
              <a:rPr lang="en-US" smtClean="0"/>
              <a:t>‹#›</a:t>
            </a:fld>
            <a:endParaRPr lang="en-US"/>
          </a:p>
        </p:txBody>
      </p:sp>
    </p:spTree>
    <p:extLst>
      <p:ext uri="{BB962C8B-B14F-4D97-AF65-F5344CB8AC3E}">
        <p14:creationId xmlns:p14="http://schemas.microsoft.com/office/powerpoint/2010/main" val="747273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B06410C-E5A2-46D3-9E32-084EA03521CF}" type="datetimeFigureOut">
              <a:rPr lang="en-US" smtClean="0"/>
              <a:t>9/19/2023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5C2B9E-75DE-438D-A600-72687B320267}" type="slidenum">
              <a:rPr lang="en-US" smtClean="0"/>
              <a:t>‹#›</a:t>
            </a:fld>
            <a:endParaRPr lang="en-US"/>
          </a:p>
        </p:txBody>
      </p:sp>
    </p:spTree>
    <p:extLst>
      <p:ext uri="{BB962C8B-B14F-4D97-AF65-F5344CB8AC3E}">
        <p14:creationId xmlns:p14="http://schemas.microsoft.com/office/powerpoint/2010/main" val="2607421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B06410C-E5A2-46D3-9E32-084EA03521CF}" type="datetimeFigureOut">
              <a:rPr lang="en-US" smtClean="0"/>
              <a:t>9/19/2023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5C2B9E-75DE-438D-A600-72687B320267}" type="slidenum">
              <a:rPr lang="en-US" smtClean="0"/>
              <a:t>‹#›</a:t>
            </a:fld>
            <a:endParaRPr lang="en-US"/>
          </a:p>
        </p:txBody>
      </p:sp>
    </p:spTree>
    <p:extLst>
      <p:ext uri="{BB962C8B-B14F-4D97-AF65-F5344CB8AC3E}">
        <p14:creationId xmlns:p14="http://schemas.microsoft.com/office/powerpoint/2010/main" val="92919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06410C-E5A2-46D3-9E32-084EA03521CF}" type="datetimeFigureOut">
              <a:rPr lang="en-US" smtClean="0"/>
              <a:t>9/19/2023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5C2B9E-75DE-438D-A600-72687B320267}" type="slidenum">
              <a:rPr lang="en-US" smtClean="0"/>
              <a:t>‹#›</a:t>
            </a:fld>
            <a:endParaRPr lang="en-US"/>
          </a:p>
        </p:txBody>
      </p:sp>
    </p:spTree>
    <p:extLst>
      <p:ext uri="{BB962C8B-B14F-4D97-AF65-F5344CB8AC3E}">
        <p14:creationId xmlns:p14="http://schemas.microsoft.com/office/powerpoint/2010/main" val="14859333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2895600" y="4343400"/>
            <a:ext cx="6400800" cy="838200"/>
          </a:xfrm>
          <a:prstGeom prst="rect">
            <a:avLst/>
          </a:prstGeom>
        </p:spPr>
        <p:txBody>
          <a:bodyPr>
            <a:norm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400">
                <a:solidFill>
                  <a:schemeClr val="tx1"/>
                </a:solidFill>
                <a:latin typeface="+mn-lt"/>
              </a:defRPr>
            </a:lvl4pPr>
            <a:lvl5pPr marL="2057400" indent="-228600" algn="l" rtl="0" fontAlgn="base">
              <a:spcBef>
                <a:spcPct val="20000"/>
              </a:spcBef>
              <a:spcAft>
                <a:spcPct val="0"/>
              </a:spcAft>
              <a:buChar char="»"/>
              <a:defRPr sz="24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None/>
            </a:pPr>
            <a:r>
              <a:rPr lang="en-US" b="1" kern="0" dirty="0">
                <a:solidFill>
                  <a:srgbClr val="002060"/>
                </a:solidFill>
                <a:latin typeface="Arial" panose="020B0604020202020204" pitchFamily="34" charset="0"/>
                <a:cs typeface="Arial" panose="020B0604020202020204" pitchFamily="34" charset="0"/>
              </a:rPr>
              <a:t>Project Management</a:t>
            </a:r>
          </a:p>
        </p:txBody>
      </p:sp>
      <p:pic>
        <p:nvPicPr>
          <p:cNvPr id="6" name="Picture 4" descr="C:\Users\lsmith\Dropbox\2014-15 Curriculum Release\Notes\Logos\PLTW Logo Transparent.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24200" y="1600199"/>
            <a:ext cx="5943600" cy="1982832"/>
          </a:xfrm>
          <a:prstGeom prst="rect">
            <a:avLst/>
          </a:prstGeom>
          <a:noFill/>
          <a:extLst>
            <a:ext uri="{909E8E84-426E-40DD-AFC4-6F175D3DCCD1}">
              <a14:hiddenFill xmlns:a14="http://schemas.microsoft.com/office/drawing/2010/main">
                <a:solidFill>
                  <a:srgbClr val="FFFFFF"/>
                </a:solidFill>
              </a14:hiddenFill>
            </a:ext>
          </a:extLst>
        </p:spPr>
      </p:pic>
      <p:sp>
        <p:nvSpPr>
          <p:cNvPr id="7" name="Footer Placeholder 3"/>
          <p:cNvSpPr txBox="1">
            <a:spLocks/>
          </p:cNvSpPr>
          <p:nvPr/>
        </p:nvSpPr>
        <p:spPr bwMode="auto">
          <a:xfrm>
            <a:off x="8382000" y="6629400"/>
            <a:ext cx="2209800" cy="228600"/>
          </a:xfrm>
          <a:prstGeom prst="rect">
            <a:avLst/>
          </a:prstGeom>
          <a:noFill/>
          <a:ln w="9525">
            <a:noFill/>
            <a:miter lim="800000"/>
            <a:headEnd/>
            <a:tailEnd/>
          </a:ln>
          <a:effectLst/>
        </p:spPr>
        <p:txBody>
          <a:bodyPr/>
          <a:lstStyle>
            <a:defPPr>
              <a:defRPr lang="en-US"/>
            </a:defPPr>
            <a:lvl1pPr algn="ctr" rtl="0" fontAlgn="base">
              <a:spcBef>
                <a:spcPct val="0"/>
              </a:spcBef>
              <a:spcAft>
                <a:spcPct val="0"/>
              </a:spcAft>
              <a:defRPr sz="140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800" dirty="0">
                <a:solidFill>
                  <a:schemeClr val="bg1">
                    <a:lumMod val="50000"/>
                  </a:schemeClr>
                </a:solidFill>
                <a:latin typeface="Arial" panose="020B0604020202020204" pitchFamily="34" charset="0"/>
              </a:rPr>
              <a:t>© 2012 Project Lead The Way, Inc.</a:t>
            </a:r>
          </a:p>
        </p:txBody>
      </p:sp>
      <p:sp>
        <p:nvSpPr>
          <p:cNvPr id="8" name="Footer Placeholder 3"/>
          <p:cNvSpPr txBox="1">
            <a:spLocks/>
          </p:cNvSpPr>
          <p:nvPr/>
        </p:nvSpPr>
        <p:spPr bwMode="auto">
          <a:xfrm>
            <a:off x="1524000" y="6629400"/>
            <a:ext cx="2209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charset="0"/>
                <a:cs typeface="Arial" charset="0"/>
              </a:defRPr>
            </a:lvl1pPr>
            <a:lvl2pPr indent="-285750">
              <a:spcBef>
                <a:spcPct val="20000"/>
              </a:spcBef>
              <a:buChar char="–"/>
              <a:defRPr sz="2800">
                <a:solidFill>
                  <a:schemeClr val="tx1"/>
                </a:solidFill>
                <a:latin typeface="Arial" charset="0"/>
                <a:cs typeface="Arial" charset="0"/>
              </a:defRPr>
            </a:lvl2pPr>
            <a:lvl3pPr indent="-228600">
              <a:spcBef>
                <a:spcPct val="20000"/>
              </a:spcBef>
              <a:buChar char="•"/>
              <a:defRPr sz="2400">
                <a:solidFill>
                  <a:schemeClr val="tx1"/>
                </a:solidFill>
                <a:latin typeface="Arial" charset="0"/>
                <a:cs typeface="Arial" charset="0"/>
              </a:defRPr>
            </a:lvl3pPr>
            <a:lvl4pPr indent="-228600">
              <a:spcBef>
                <a:spcPct val="20000"/>
              </a:spcBef>
              <a:buChar char="–"/>
              <a:defRPr sz="2000">
                <a:solidFill>
                  <a:schemeClr val="tx1"/>
                </a:solidFill>
                <a:latin typeface="Arial" charset="0"/>
                <a:cs typeface="Arial" charset="0"/>
              </a:defRPr>
            </a:lvl4pPr>
            <a:lvl5pPr indent="-228600">
              <a:spcBef>
                <a:spcPct val="20000"/>
              </a:spcBef>
              <a:buChar char="»"/>
              <a:defRPr sz="2000">
                <a:solidFill>
                  <a:schemeClr val="tx1"/>
                </a:solidFill>
                <a:latin typeface="Arial" charset="0"/>
                <a:cs typeface="Arial" charset="0"/>
              </a:defRPr>
            </a:lvl5pPr>
            <a:lvl6pPr indent="-228600" eaLnBrk="0" fontAlgn="base" hangingPunct="0">
              <a:spcBef>
                <a:spcPct val="20000"/>
              </a:spcBef>
              <a:spcAft>
                <a:spcPct val="0"/>
              </a:spcAft>
              <a:buChar char="»"/>
              <a:defRPr sz="2000">
                <a:solidFill>
                  <a:schemeClr val="tx1"/>
                </a:solidFill>
                <a:latin typeface="Arial" charset="0"/>
                <a:cs typeface="Arial" charset="0"/>
              </a:defRPr>
            </a:lvl6pPr>
            <a:lvl7pPr indent="-228600" eaLnBrk="0" fontAlgn="base" hangingPunct="0">
              <a:spcBef>
                <a:spcPct val="20000"/>
              </a:spcBef>
              <a:spcAft>
                <a:spcPct val="0"/>
              </a:spcAft>
              <a:buChar char="»"/>
              <a:defRPr sz="2000">
                <a:solidFill>
                  <a:schemeClr val="tx1"/>
                </a:solidFill>
                <a:latin typeface="Arial" charset="0"/>
                <a:cs typeface="Arial" charset="0"/>
              </a:defRPr>
            </a:lvl7pPr>
            <a:lvl8pPr indent="-228600" eaLnBrk="0" fontAlgn="base" hangingPunct="0">
              <a:spcBef>
                <a:spcPct val="20000"/>
              </a:spcBef>
              <a:spcAft>
                <a:spcPct val="0"/>
              </a:spcAft>
              <a:buChar char="»"/>
              <a:defRPr sz="2000">
                <a:solidFill>
                  <a:schemeClr val="tx1"/>
                </a:solidFill>
                <a:latin typeface="Arial" charset="0"/>
                <a:cs typeface="Arial" charset="0"/>
              </a:defRPr>
            </a:lvl8pPr>
            <a:lvl9pPr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a:solidFill>
                  <a:srgbClr val="7F7F7F"/>
                </a:solidFill>
              </a:rPr>
              <a:t>Introduction to Engineering Design</a:t>
            </a:r>
          </a:p>
        </p:txBody>
      </p:sp>
    </p:spTree>
    <p:extLst>
      <p:ext uri="{BB962C8B-B14F-4D97-AF65-F5344CB8AC3E}">
        <p14:creationId xmlns:p14="http://schemas.microsoft.com/office/powerpoint/2010/main" val="25444300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848616" y="-2121767"/>
            <a:ext cx="11141793" cy="8875478"/>
            <a:chOff x="-3848616" y="-2121767"/>
            <a:chExt cx="11141793" cy="8875478"/>
          </a:xfrm>
        </p:grpSpPr>
        <p:grpSp>
          <p:nvGrpSpPr>
            <p:cNvPr id="7" name="Group 6"/>
            <p:cNvGrpSpPr/>
            <p:nvPr/>
          </p:nvGrpSpPr>
          <p:grpSpPr>
            <a:xfrm>
              <a:off x="-3848616" y="-2121767"/>
              <a:ext cx="8033473" cy="6676213"/>
              <a:chOff x="-784948" y="-80150"/>
              <a:chExt cx="8033473" cy="6676213"/>
            </a:xfrm>
          </p:grpSpPr>
          <p:pic>
            <p:nvPicPr>
              <p:cNvPr id="5" name="Picture 4"/>
              <p:cNvPicPr>
                <a:picLocks noChangeAspect="1"/>
              </p:cNvPicPr>
              <p:nvPr/>
            </p:nvPicPr>
            <p:blipFill>
              <a:blip r:embed="rId2"/>
              <a:stretch>
                <a:fillRect/>
              </a:stretch>
            </p:blipFill>
            <p:spPr>
              <a:xfrm>
                <a:off x="838200" y="1690688"/>
                <a:ext cx="6410325" cy="4905375"/>
              </a:xfrm>
              <a:prstGeom prst="rect">
                <a:avLst/>
              </a:prstGeom>
            </p:spPr>
          </p:pic>
          <p:sp>
            <p:nvSpPr>
              <p:cNvPr id="4" name="Rectangle 3"/>
              <p:cNvSpPr/>
              <p:nvPr/>
            </p:nvSpPr>
            <p:spPr>
              <a:xfrm>
                <a:off x="681182" y="-80150"/>
                <a:ext cx="4795982" cy="39069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784948" y="2482940"/>
                <a:ext cx="4795982" cy="39069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7"/>
            <p:cNvSpPr/>
            <p:nvPr/>
          </p:nvSpPr>
          <p:spPr>
            <a:xfrm>
              <a:off x="2497195" y="2846729"/>
              <a:ext cx="4795982" cy="39069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p:txBody>
          <a:bodyPr/>
          <a:lstStyle/>
          <a:p>
            <a:r>
              <a:rPr lang="en-US" dirty="0"/>
              <a:t>Project Management</a:t>
            </a:r>
          </a:p>
        </p:txBody>
      </p:sp>
      <p:sp>
        <p:nvSpPr>
          <p:cNvPr id="3" name="Content Placeholder 2"/>
          <p:cNvSpPr>
            <a:spLocks noGrp="1"/>
          </p:cNvSpPr>
          <p:nvPr>
            <p:ph idx="1"/>
          </p:nvPr>
        </p:nvSpPr>
        <p:spPr>
          <a:xfrm>
            <a:off x="3774149" y="1785215"/>
            <a:ext cx="8122478" cy="4968496"/>
          </a:xfrm>
        </p:spPr>
        <p:txBody>
          <a:bodyPr>
            <a:normAutofit/>
          </a:bodyPr>
          <a:lstStyle/>
          <a:p>
            <a:r>
              <a:rPr lang="en-US" dirty="0"/>
              <a:t>One question that students often have when scheduling a project, is how long each part of a project should take.</a:t>
            </a:r>
          </a:p>
          <a:p>
            <a:r>
              <a:rPr lang="en-US" dirty="0"/>
              <a:t>In general, a good time management idea is the </a:t>
            </a:r>
            <a:r>
              <a:rPr lang="en-US" b="1" dirty="0"/>
              <a:t>Rule of Thirds.</a:t>
            </a:r>
          </a:p>
          <a:p>
            <a:r>
              <a:rPr lang="en-US" dirty="0"/>
              <a:t>This is where we divide up a project’s time budget into three main parts:</a:t>
            </a:r>
          </a:p>
          <a:p>
            <a:pPr lvl="1"/>
            <a:r>
              <a:rPr lang="en-US" b="1" dirty="0"/>
              <a:t>Research &amp; Exploration</a:t>
            </a:r>
          </a:p>
          <a:p>
            <a:pPr lvl="1"/>
            <a:r>
              <a:rPr lang="en-US" b="1" dirty="0"/>
              <a:t>Design &amp; Construction</a:t>
            </a:r>
          </a:p>
          <a:p>
            <a:pPr lvl="1"/>
            <a:r>
              <a:rPr lang="en-US" b="1" dirty="0"/>
              <a:t>Testing, Documentation &amp; Presentation</a:t>
            </a:r>
          </a:p>
          <a:p>
            <a:endParaRPr lang="en-US" b="1" dirty="0"/>
          </a:p>
        </p:txBody>
      </p:sp>
    </p:spTree>
    <p:extLst>
      <p:ext uri="{BB962C8B-B14F-4D97-AF65-F5344CB8AC3E}">
        <p14:creationId xmlns:p14="http://schemas.microsoft.com/office/powerpoint/2010/main" val="17433100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848616" y="-2121767"/>
            <a:ext cx="11141793" cy="8875478"/>
            <a:chOff x="-3848616" y="-2121767"/>
            <a:chExt cx="11141793" cy="8875478"/>
          </a:xfrm>
        </p:grpSpPr>
        <p:grpSp>
          <p:nvGrpSpPr>
            <p:cNvPr id="7" name="Group 6"/>
            <p:cNvGrpSpPr/>
            <p:nvPr/>
          </p:nvGrpSpPr>
          <p:grpSpPr>
            <a:xfrm>
              <a:off x="-3848616" y="-2121767"/>
              <a:ext cx="8033473" cy="6676213"/>
              <a:chOff x="-784948" y="-80150"/>
              <a:chExt cx="8033473" cy="6676213"/>
            </a:xfrm>
          </p:grpSpPr>
          <p:pic>
            <p:nvPicPr>
              <p:cNvPr id="5" name="Picture 4"/>
              <p:cNvPicPr>
                <a:picLocks noChangeAspect="1"/>
              </p:cNvPicPr>
              <p:nvPr/>
            </p:nvPicPr>
            <p:blipFill>
              <a:blip r:embed="rId2"/>
              <a:stretch>
                <a:fillRect/>
              </a:stretch>
            </p:blipFill>
            <p:spPr>
              <a:xfrm>
                <a:off x="838200" y="1690688"/>
                <a:ext cx="6410325" cy="4905375"/>
              </a:xfrm>
              <a:prstGeom prst="rect">
                <a:avLst/>
              </a:prstGeom>
            </p:spPr>
          </p:pic>
          <p:sp>
            <p:nvSpPr>
              <p:cNvPr id="4" name="Rectangle 3"/>
              <p:cNvSpPr/>
              <p:nvPr/>
            </p:nvSpPr>
            <p:spPr>
              <a:xfrm>
                <a:off x="681182" y="-80150"/>
                <a:ext cx="4795982" cy="39069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784948" y="2482940"/>
                <a:ext cx="4795982" cy="39069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7"/>
            <p:cNvSpPr/>
            <p:nvPr/>
          </p:nvSpPr>
          <p:spPr>
            <a:xfrm>
              <a:off x="2497195" y="2846729"/>
              <a:ext cx="4795982" cy="39069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p:txBody>
          <a:bodyPr/>
          <a:lstStyle/>
          <a:p>
            <a:r>
              <a:rPr lang="en-US" dirty="0"/>
              <a:t>Project Management</a:t>
            </a:r>
          </a:p>
        </p:txBody>
      </p:sp>
      <p:sp>
        <p:nvSpPr>
          <p:cNvPr id="10" name="Content Placeholder 9"/>
          <p:cNvSpPr>
            <a:spLocks noGrp="1"/>
          </p:cNvSpPr>
          <p:nvPr>
            <p:ph idx="1"/>
          </p:nvPr>
        </p:nvSpPr>
        <p:spPr>
          <a:xfrm>
            <a:off x="3585792" y="1825625"/>
            <a:ext cx="8197388" cy="4351338"/>
          </a:xfrm>
        </p:spPr>
        <p:txBody>
          <a:bodyPr/>
          <a:lstStyle/>
          <a:p>
            <a:r>
              <a:rPr lang="en-US" dirty="0"/>
              <a:t>So if you have 15 days to complete a project, you’ll want to spend 5 days in each section:</a:t>
            </a:r>
          </a:p>
          <a:p>
            <a:endParaRPr lang="en-US" dirty="0"/>
          </a:p>
        </p:txBody>
      </p:sp>
      <p:sp>
        <p:nvSpPr>
          <p:cNvPr id="12" name="Content Placeholder 9"/>
          <p:cNvSpPr txBox="1">
            <a:spLocks/>
          </p:cNvSpPr>
          <p:nvPr/>
        </p:nvSpPr>
        <p:spPr>
          <a:xfrm>
            <a:off x="406782" y="4489507"/>
            <a:ext cx="2958587" cy="2399141"/>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If you are honest with yourself, you’ll probably realize that with most of your projects so far, you’ve probably used a 33%-66%-1% model.</a:t>
            </a:r>
          </a:p>
        </p:txBody>
      </p:sp>
      <p:pic>
        <p:nvPicPr>
          <p:cNvPr id="15" name="Picture 14"/>
          <p:cNvPicPr>
            <a:picLocks noChangeAspect="1"/>
          </p:cNvPicPr>
          <p:nvPr/>
        </p:nvPicPr>
        <p:blipFill>
          <a:blip r:embed="rId3"/>
          <a:stretch>
            <a:fillRect/>
          </a:stretch>
        </p:blipFill>
        <p:spPr>
          <a:xfrm>
            <a:off x="3557900" y="2841184"/>
            <a:ext cx="8222138" cy="3561461"/>
          </a:xfrm>
          <a:prstGeom prst="rect">
            <a:avLst/>
          </a:prstGeom>
        </p:spPr>
      </p:pic>
    </p:spTree>
    <p:extLst>
      <p:ext uri="{BB962C8B-B14F-4D97-AF65-F5344CB8AC3E}">
        <p14:creationId xmlns:p14="http://schemas.microsoft.com/office/powerpoint/2010/main" val="3638095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848616" y="-2121767"/>
            <a:ext cx="11141793" cy="8875478"/>
            <a:chOff x="-3848616" y="-2121767"/>
            <a:chExt cx="11141793" cy="8875478"/>
          </a:xfrm>
        </p:grpSpPr>
        <p:grpSp>
          <p:nvGrpSpPr>
            <p:cNvPr id="7" name="Group 6"/>
            <p:cNvGrpSpPr/>
            <p:nvPr/>
          </p:nvGrpSpPr>
          <p:grpSpPr>
            <a:xfrm>
              <a:off x="-3848616" y="-2121767"/>
              <a:ext cx="8033473" cy="6676213"/>
              <a:chOff x="-784948" y="-80150"/>
              <a:chExt cx="8033473" cy="6676213"/>
            </a:xfrm>
          </p:grpSpPr>
          <p:pic>
            <p:nvPicPr>
              <p:cNvPr id="5" name="Picture 4"/>
              <p:cNvPicPr>
                <a:picLocks noChangeAspect="1"/>
              </p:cNvPicPr>
              <p:nvPr/>
            </p:nvPicPr>
            <p:blipFill>
              <a:blip r:embed="rId2"/>
              <a:stretch>
                <a:fillRect/>
              </a:stretch>
            </p:blipFill>
            <p:spPr>
              <a:xfrm>
                <a:off x="838200" y="1690688"/>
                <a:ext cx="6410325" cy="4905375"/>
              </a:xfrm>
              <a:prstGeom prst="rect">
                <a:avLst/>
              </a:prstGeom>
            </p:spPr>
          </p:pic>
          <p:sp>
            <p:nvSpPr>
              <p:cNvPr id="4" name="Rectangle 3"/>
              <p:cNvSpPr/>
              <p:nvPr/>
            </p:nvSpPr>
            <p:spPr>
              <a:xfrm>
                <a:off x="681182" y="-80150"/>
                <a:ext cx="4795982" cy="39069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784948" y="2482940"/>
                <a:ext cx="4795982" cy="39069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7"/>
            <p:cNvSpPr/>
            <p:nvPr/>
          </p:nvSpPr>
          <p:spPr>
            <a:xfrm>
              <a:off x="2497195" y="2846729"/>
              <a:ext cx="4795982" cy="39069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p:txBody>
          <a:bodyPr/>
          <a:lstStyle/>
          <a:p>
            <a:r>
              <a:rPr lang="en-US" dirty="0"/>
              <a:t>Project Management</a:t>
            </a:r>
          </a:p>
        </p:txBody>
      </p:sp>
      <p:sp>
        <p:nvSpPr>
          <p:cNvPr id="3" name="Content Placeholder 2"/>
          <p:cNvSpPr>
            <a:spLocks noGrp="1"/>
          </p:cNvSpPr>
          <p:nvPr>
            <p:ph idx="1"/>
          </p:nvPr>
        </p:nvSpPr>
        <p:spPr>
          <a:xfrm>
            <a:off x="3774149" y="1785215"/>
            <a:ext cx="8122478" cy="4968496"/>
          </a:xfrm>
        </p:spPr>
        <p:txBody>
          <a:bodyPr>
            <a:normAutofit/>
          </a:bodyPr>
          <a:lstStyle/>
          <a:p>
            <a:r>
              <a:rPr lang="en-US" dirty="0"/>
              <a:t>Once the deadline is determined, you can take the items from the </a:t>
            </a:r>
            <a:r>
              <a:rPr lang="en-US" b="1" dirty="0"/>
              <a:t>Rule of Thirds</a:t>
            </a:r>
            <a:r>
              <a:rPr lang="en-US" dirty="0"/>
              <a:t> list and organize them into your </a:t>
            </a:r>
            <a:r>
              <a:rPr lang="en-US" b="1" dirty="0"/>
              <a:t>Gantt Chart</a:t>
            </a:r>
          </a:p>
          <a:p>
            <a:endParaRPr lang="en-US" b="1" dirty="0"/>
          </a:p>
        </p:txBody>
      </p:sp>
      <p:sp>
        <p:nvSpPr>
          <p:cNvPr id="11" name="Rectangle 10"/>
          <p:cNvSpPr/>
          <p:nvPr/>
        </p:nvSpPr>
        <p:spPr>
          <a:xfrm>
            <a:off x="320511" y="4376420"/>
            <a:ext cx="4949073" cy="2308324"/>
          </a:xfrm>
          <a:prstGeom prst="rect">
            <a:avLst/>
          </a:prstGeom>
        </p:spPr>
        <p:txBody>
          <a:bodyPr wrap="square">
            <a:spAutoFit/>
          </a:bodyPr>
          <a:lstStyle/>
          <a:p>
            <a:pPr marL="342900" indent="-342900">
              <a:buFont typeface="Arial" panose="020B0604020202020204" pitchFamily="34" charset="0"/>
              <a:buChar char="•"/>
            </a:pPr>
            <a:r>
              <a:rPr lang="en-US" sz="2400" dirty="0"/>
              <a:t>Often one task must be completed before another task can begin, which is known as a dependency.  You show this on the Gantt Chart, by making sure the dependency task ends before the next starts.</a:t>
            </a:r>
          </a:p>
        </p:txBody>
      </p:sp>
      <p:pic>
        <p:nvPicPr>
          <p:cNvPr id="13" name="Picture 12"/>
          <p:cNvPicPr>
            <a:picLocks noChangeAspect="1"/>
          </p:cNvPicPr>
          <p:nvPr/>
        </p:nvPicPr>
        <p:blipFill>
          <a:blip r:embed="rId3"/>
          <a:stretch>
            <a:fillRect/>
          </a:stretch>
        </p:blipFill>
        <p:spPr>
          <a:xfrm>
            <a:off x="5067094" y="3239232"/>
            <a:ext cx="6696075" cy="3333750"/>
          </a:xfrm>
          <a:prstGeom prst="rect">
            <a:avLst/>
          </a:prstGeom>
        </p:spPr>
      </p:pic>
    </p:spTree>
    <p:extLst>
      <p:ext uri="{BB962C8B-B14F-4D97-AF65-F5344CB8AC3E}">
        <p14:creationId xmlns:p14="http://schemas.microsoft.com/office/powerpoint/2010/main" val="22809834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848616" y="-2121767"/>
            <a:ext cx="11141793" cy="8875478"/>
            <a:chOff x="-3848616" y="-2121767"/>
            <a:chExt cx="11141793" cy="8875478"/>
          </a:xfrm>
        </p:grpSpPr>
        <p:grpSp>
          <p:nvGrpSpPr>
            <p:cNvPr id="7" name="Group 6"/>
            <p:cNvGrpSpPr/>
            <p:nvPr/>
          </p:nvGrpSpPr>
          <p:grpSpPr>
            <a:xfrm>
              <a:off x="-3848616" y="-2121767"/>
              <a:ext cx="8033473" cy="6676213"/>
              <a:chOff x="-784948" y="-80150"/>
              <a:chExt cx="8033473" cy="6676213"/>
            </a:xfrm>
          </p:grpSpPr>
          <p:pic>
            <p:nvPicPr>
              <p:cNvPr id="5" name="Picture 4"/>
              <p:cNvPicPr>
                <a:picLocks noChangeAspect="1"/>
              </p:cNvPicPr>
              <p:nvPr/>
            </p:nvPicPr>
            <p:blipFill>
              <a:blip r:embed="rId2"/>
              <a:stretch>
                <a:fillRect/>
              </a:stretch>
            </p:blipFill>
            <p:spPr>
              <a:xfrm>
                <a:off x="838200" y="1690688"/>
                <a:ext cx="6410325" cy="4905375"/>
              </a:xfrm>
              <a:prstGeom prst="rect">
                <a:avLst/>
              </a:prstGeom>
            </p:spPr>
          </p:pic>
          <p:sp>
            <p:nvSpPr>
              <p:cNvPr id="4" name="Rectangle 3"/>
              <p:cNvSpPr/>
              <p:nvPr/>
            </p:nvSpPr>
            <p:spPr>
              <a:xfrm>
                <a:off x="681182" y="-80150"/>
                <a:ext cx="4795982" cy="39069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784948" y="2482940"/>
                <a:ext cx="4795982" cy="39069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7"/>
            <p:cNvSpPr/>
            <p:nvPr/>
          </p:nvSpPr>
          <p:spPr>
            <a:xfrm>
              <a:off x="2497195" y="2846729"/>
              <a:ext cx="4795982" cy="39069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p:txBody>
          <a:bodyPr/>
          <a:lstStyle/>
          <a:p>
            <a:r>
              <a:rPr lang="en-US" dirty="0"/>
              <a:t>Project Management</a:t>
            </a:r>
          </a:p>
        </p:txBody>
      </p:sp>
      <p:sp>
        <p:nvSpPr>
          <p:cNvPr id="3" name="Content Placeholder 2"/>
          <p:cNvSpPr>
            <a:spLocks noGrp="1"/>
          </p:cNvSpPr>
          <p:nvPr>
            <p:ph idx="1"/>
          </p:nvPr>
        </p:nvSpPr>
        <p:spPr>
          <a:xfrm>
            <a:off x="3774149" y="1785215"/>
            <a:ext cx="7679418" cy="4968496"/>
          </a:xfrm>
        </p:spPr>
        <p:txBody>
          <a:bodyPr>
            <a:normAutofit fontScale="92500" lnSpcReduction="20000"/>
          </a:bodyPr>
          <a:lstStyle/>
          <a:p>
            <a:r>
              <a:rPr lang="en-US" dirty="0"/>
              <a:t>Now refer back to your features, you then define specific </a:t>
            </a:r>
            <a:r>
              <a:rPr lang="en-US" b="1" dirty="0"/>
              <a:t>backlog tasks</a:t>
            </a:r>
            <a:r>
              <a:rPr lang="en-US" dirty="0"/>
              <a:t> that will lead to the criteria being completed. </a:t>
            </a:r>
          </a:p>
          <a:p>
            <a:r>
              <a:rPr lang="en-US" dirty="0"/>
              <a:t>When you define a </a:t>
            </a:r>
            <a:r>
              <a:rPr lang="en-US" b="1" dirty="0"/>
              <a:t>backlog</a:t>
            </a:r>
            <a:r>
              <a:rPr lang="en-US" dirty="0"/>
              <a:t> </a:t>
            </a:r>
            <a:r>
              <a:rPr lang="en-US" b="1" dirty="0"/>
              <a:t>task</a:t>
            </a:r>
            <a:r>
              <a:rPr lang="en-US" dirty="0"/>
              <a:t>, you need to </a:t>
            </a:r>
          </a:p>
          <a:p>
            <a:pPr lvl="1" fontAlgn="base"/>
            <a:r>
              <a:rPr lang="en-US" dirty="0"/>
              <a:t>Include a verb so that the task requires an action</a:t>
            </a:r>
          </a:p>
          <a:p>
            <a:pPr lvl="1" fontAlgn="base"/>
            <a:r>
              <a:rPr lang="en-US" dirty="0"/>
              <a:t>Include a way to quantify successful completion or something produced (deliverable)</a:t>
            </a:r>
          </a:p>
          <a:p>
            <a:pPr fontAlgn="base"/>
            <a:r>
              <a:rPr lang="en-US" dirty="0"/>
              <a:t>For our example feature, the </a:t>
            </a:r>
            <a:r>
              <a:rPr lang="en-US" b="1" dirty="0"/>
              <a:t>backlog tasks</a:t>
            </a:r>
            <a:r>
              <a:rPr lang="en-US" dirty="0"/>
              <a:t> can be:</a:t>
            </a:r>
          </a:p>
          <a:p>
            <a:pPr lvl="1" fontAlgn="base"/>
            <a:r>
              <a:rPr lang="en-US" dirty="0"/>
              <a:t>Research &amp; acquire a presence sensor module that is smaller than 2 inches in diameter</a:t>
            </a:r>
          </a:p>
          <a:p>
            <a:pPr lvl="1" fontAlgn="base"/>
            <a:r>
              <a:rPr lang="en-US" dirty="0"/>
              <a:t>Survey at least 25 visually impaired people on where the device should be best located</a:t>
            </a:r>
          </a:p>
          <a:p>
            <a:pPr lvl="1" fontAlgn="base"/>
            <a:r>
              <a:rPr lang="en-US" dirty="0"/>
              <a:t>Design the presence sensor module holder in Fusion360</a:t>
            </a:r>
          </a:p>
          <a:p>
            <a:pPr lvl="1" fontAlgn="base"/>
            <a:r>
              <a:rPr lang="en-US" dirty="0"/>
              <a:t>Test the strength of at least 3 materials for the holder by seeing if I can snap it in half</a:t>
            </a:r>
          </a:p>
          <a:p>
            <a:pPr lvl="1" fontAlgn="base"/>
            <a:r>
              <a:rPr lang="en-US" dirty="0"/>
              <a:t>Test to see if it is unsightly by surveying 25 random people</a:t>
            </a:r>
          </a:p>
          <a:p>
            <a:endParaRPr lang="en-US" b="1" dirty="0"/>
          </a:p>
        </p:txBody>
      </p:sp>
    </p:spTree>
    <p:extLst>
      <p:ext uri="{BB962C8B-B14F-4D97-AF65-F5344CB8AC3E}">
        <p14:creationId xmlns:p14="http://schemas.microsoft.com/office/powerpoint/2010/main" val="2705406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848616" y="-2121767"/>
            <a:ext cx="11141793" cy="8875478"/>
            <a:chOff x="-3848616" y="-2121767"/>
            <a:chExt cx="11141793" cy="8875478"/>
          </a:xfrm>
        </p:grpSpPr>
        <p:grpSp>
          <p:nvGrpSpPr>
            <p:cNvPr id="7" name="Group 6"/>
            <p:cNvGrpSpPr/>
            <p:nvPr/>
          </p:nvGrpSpPr>
          <p:grpSpPr>
            <a:xfrm>
              <a:off x="-3848616" y="-2121767"/>
              <a:ext cx="8033473" cy="6676213"/>
              <a:chOff x="-784948" y="-80150"/>
              <a:chExt cx="8033473" cy="6676213"/>
            </a:xfrm>
          </p:grpSpPr>
          <p:pic>
            <p:nvPicPr>
              <p:cNvPr id="5" name="Picture 4"/>
              <p:cNvPicPr>
                <a:picLocks noChangeAspect="1"/>
              </p:cNvPicPr>
              <p:nvPr/>
            </p:nvPicPr>
            <p:blipFill>
              <a:blip r:embed="rId2"/>
              <a:stretch>
                <a:fillRect/>
              </a:stretch>
            </p:blipFill>
            <p:spPr>
              <a:xfrm>
                <a:off x="838200" y="1690688"/>
                <a:ext cx="6410325" cy="4905375"/>
              </a:xfrm>
              <a:prstGeom prst="rect">
                <a:avLst/>
              </a:prstGeom>
            </p:spPr>
          </p:pic>
          <p:sp>
            <p:nvSpPr>
              <p:cNvPr id="4" name="Rectangle 3"/>
              <p:cNvSpPr/>
              <p:nvPr/>
            </p:nvSpPr>
            <p:spPr>
              <a:xfrm>
                <a:off x="681182" y="-80150"/>
                <a:ext cx="4795982" cy="39069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784948" y="2482940"/>
                <a:ext cx="4795982" cy="39069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7"/>
            <p:cNvSpPr/>
            <p:nvPr/>
          </p:nvSpPr>
          <p:spPr>
            <a:xfrm>
              <a:off x="2497195" y="2846729"/>
              <a:ext cx="4795982" cy="39069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p:txBody>
          <a:bodyPr/>
          <a:lstStyle/>
          <a:p>
            <a:r>
              <a:rPr lang="en-US" dirty="0"/>
              <a:t>Project Management</a:t>
            </a:r>
          </a:p>
        </p:txBody>
      </p:sp>
      <p:sp>
        <p:nvSpPr>
          <p:cNvPr id="3" name="Content Placeholder 2"/>
          <p:cNvSpPr>
            <a:spLocks noGrp="1"/>
          </p:cNvSpPr>
          <p:nvPr>
            <p:ph idx="1"/>
          </p:nvPr>
        </p:nvSpPr>
        <p:spPr>
          <a:xfrm>
            <a:off x="3774149" y="1785215"/>
            <a:ext cx="7679418" cy="4968496"/>
          </a:xfrm>
        </p:spPr>
        <p:txBody>
          <a:bodyPr>
            <a:normAutofit/>
          </a:bodyPr>
          <a:lstStyle/>
          <a:p>
            <a:r>
              <a:rPr lang="en-US" dirty="0"/>
              <a:t>Once you’ve finished your specific </a:t>
            </a:r>
            <a:r>
              <a:rPr lang="en-US" b="1" dirty="0"/>
              <a:t>backlog tasks</a:t>
            </a:r>
            <a:r>
              <a:rPr lang="en-US" dirty="0"/>
              <a:t>, you can add them into your Gantt Chart as subtasks under a category like “Finalize Design Solution” or “Building of Virtual Prototype”</a:t>
            </a:r>
          </a:p>
          <a:p>
            <a:endParaRPr lang="en-US" b="1" dirty="0"/>
          </a:p>
        </p:txBody>
      </p:sp>
    </p:spTree>
    <p:extLst>
      <p:ext uri="{BB962C8B-B14F-4D97-AF65-F5344CB8AC3E}">
        <p14:creationId xmlns:p14="http://schemas.microsoft.com/office/powerpoint/2010/main" val="9984934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848616" y="-2121767"/>
            <a:ext cx="11141793" cy="8875478"/>
            <a:chOff x="-3848616" y="-2121767"/>
            <a:chExt cx="11141793" cy="8875478"/>
          </a:xfrm>
        </p:grpSpPr>
        <p:grpSp>
          <p:nvGrpSpPr>
            <p:cNvPr id="7" name="Group 6"/>
            <p:cNvGrpSpPr/>
            <p:nvPr/>
          </p:nvGrpSpPr>
          <p:grpSpPr>
            <a:xfrm>
              <a:off x="-3848616" y="-2121767"/>
              <a:ext cx="8033473" cy="6676213"/>
              <a:chOff x="-784948" y="-80150"/>
              <a:chExt cx="8033473" cy="6676213"/>
            </a:xfrm>
          </p:grpSpPr>
          <p:pic>
            <p:nvPicPr>
              <p:cNvPr id="5" name="Picture 4"/>
              <p:cNvPicPr>
                <a:picLocks noChangeAspect="1"/>
              </p:cNvPicPr>
              <p:nvPr/>
            </p:nvPicPr>
            <p:blipFill>
              <a:blip r:embed="rId2"/>
              <a:stretch>
                <a:fillRect/>
              </a:stretch>
            </p:blipFill>
            <p:spPr>
              <a:xfrm>
                <a:off x="838200" y="1690688"/>
                <a:ext cx="6410325" cy="4905375"/>
              </a:xfrm>
              <a:prstGeom prst="rect">
                <a:avLst/>
              </a:prstGeom>
            </p:spPr>
          </p:pic>
          <p:sp>
            <p:nvSpPr>
              <p:cNvPr id="4" name="Rectangle 3"/>
              <p:cNvSpPr/>
              <p:nvPr/>
            </p:nvSpPr>
            <p:spPr>
              <a:xfrm>
                <a:off x="681182" y="-80150"/>
                <a:ext cx="4795982" cy="39069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784948" y="2482940"/>
                <a:ext cx="4795982" cy="39069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7"/>
            <p:cNvSpPr/>
            <p:nvPr/>
          </p:nvSpPr>
          <p:spPr>
            <a:xfrm>
              <a:off x="2497195" y="2846729"/>
              <a:ext cx="4795982" cy="39069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p:txBody>
          <a:bodyPr/>
          <a:lstStyle/>
          <a:p>
            <a:r>
              <a:rPr lang="en-US" dirty="0"/>
              <a:t>Project Management</a:t>
            </a:r>
          </a:p>
        </p:txBody>
      </p:sp>
      <p:sp>
        <p:nvSpPr>
          <p:cNvPr id="3" name="Content Placeholder 2"/>
          <p:cNvSpPr>
            <a:spLocks noGrp="1"/>
          </p:cNvSpPr>
          <p:nvPr>
            <p:ph idx="1"/>
          </p:nvPr>
        </p:nvSpPr>
        <p:spPr>
          <a:xfrm>
            <a:off x="3774149" y="1785215"/>
            <a:ext cx="7679418" cy="4968496"/>
          </a:xfrm>
        </p:spPr>
        <p:txBody>
          <a:bodyPr>
            <a:normAutofit/>
          </a:bodyPr>
          <a:lstStyle/>
          <a:p>
            <a:r>
              <a:rPr lang="en-US" dirty="0"/>
              <a:t>When you start carrying out the process to release a product, there are many methods out there to manage, monitor, and adjust to the day-to-day progress of the team. </a:t>
            </a:r>
          </a:p>
          <a:p>
            <a:r>
              <a:rPr lang="en-US" dirty="0"/>
              <a:t>One such way used by many corporations today is the </a:t>
            </a:r>
            <a:r>
              <a:rPr lang="en-US" b="1" dirty="0"/>
              <a:t>Scrum Project Management </a:t>
            </a:r>
            <a:r>
              <a:rPr lang="en-US" dirty="0"/>
              <a:t>methodology.</a:t>
            </a:r>
          </a:p>
          <a:p>
            <a:r>
              <a:rPr lang="en-US" dirty="0"/>
              <a:t>Though it is best suited for software development, we’re going to incorporate some aspects of it.</a:t>
            </a:r>
          </a:p>
          <a:p>
            <a:endParaRPr lang="en-US" b="1" dirty="0"/>
          </a:p>
        </p:txBody>
      </p:sp>
    </p:spTree>
    <p:extLst>
      <p:ext uri="{BB962C8B-B14F-4D97-AF65-F5344CB8AC3E}">
        <p14:creationId xmlns:p14="http://schemas.microsoft.com/office/powerpoint/2010/main" val="26284437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Scrum </a:t>
            </a:r>
          </a:p>
        </p:txBody>
      </p:sp>
      <p:sp>
        <p:nvSpPr>
          <p:cNvPr id="3" name="Content Placeholder 2"/>
          <p:cNvSpPr>
            <a:spLocks noGrp="1"/>
          </p:cNvSpPr>
          <p:nvPr>
            <p:ph idx="1"/>
          </p:nvPr>
        </p:nvSpPr>
        <p:spPr>
          <a:xfrm>
            <a:off x="838201" y="1690688"/>
            <a:ext cx="7825032" cy="4069089"/>
          </a:xfrm>
        </p:spPr>
        <p:txBody>
          <a:bodyPr>
            <a:normAutofit/>
          </a:bodyPr>
          <a:lstStyle/>
          <a:p>
            <a:r>
              <a:rPr lang="en-US" b="1" dirty="0"/>
              <a:t>Scrum</a:t>
            </a:r>
            <a:r>
              <a:rPr lang="en-US" dirty="0"/>
              <a:t> is a style of project management designed to keep large projects moving forward while allowing for different rates of development by individual team members.</a:t>
            </a:r>
          </a:p>
          <a:p>
            <a:r>
              <a:rPr lang="en-US" dirty="0"/>
              <a:t>The project manager helps keep the entire project moving forward to the larger goal.</a:t>
            </a:r>
          </a:p>
          <a:p>
            <a:r>
              <a:rPr lang="en-US" dirty="0"/>
              <a:t>It is a term borrowed from rugby.</a:t>
            </a:r>
          </a:p>
        </p:txBody>
      </p:sp>
      <p:pic>
        <p:nvPicPr>
          <p:cNvPr id="5" name="Picture 4"/>
          <p:cNvPicPr>
            <a:picLocks noChangeAspect="1"/>
          </p:cNvPicPr>
          <p:nvPr/>
        </p:nvPicPr>
        <p:blipFill rotWithShape="1">
          <a:blip r:embed="rId2"/>
          <a:srcRect b="503"/>
          <a:stretch/>
        </p:blipFill>
        <p:spPr>
          <a:xfrm>
            <a:off x="8776854" y="705572"/>
            <a:ext cx="2895600" cy="5676756"/>
          </a:xfrm>
          <a:prstGeom prst="rect">
            <a:avLst/>
          </a:prstGeom>
        </p:spPr>
      </p:pic>
      <p:pic>
        <p:nvPicPr>
          <p:cNvPr id="6" name="Picture 5"/>
          <p:cNvPicPr>
            <a:picLocks noChangeAspect="1"/>
          </p:cNvPicPr>
          <p:nvPr/>
        </p:nvPicPr>
        <p:blipFill>
          <a:blip r:embed="rId3"/>
          <a:stretch>
            <a:fillRect/>
          </a:stretch>
        </p:blipFill>
        <p:spPr>
          <a:xfrm>
            <a:off x="1177491" y="4740996"/>
            <a:ext cx="3771302" cy="1844531"/>
          </a:xfrm>
          <a:prstGeom prst="rect">
            <a:avLst/>
          </a:prstGeom>
        </p:spPr>
      </p:pic>
    </p:spTree>
    <p:extLst>
      <p:ext uri="{BB962C8B-B14F-4D97-AF65-F5344CB8AC3E}">
        <p14:creationId xmlns:p14="http://schemas.microsoft.com/office/powerpoint/2010/main" val="1984643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71450" y="4485409"/>
            <a:ext cx="11849100" cy="2209800"/>
          </a:xfrm>
          <a:prstGeom prst="rect">
            <a:avLst/>
          </a:prstGeom>
        </p:spPr>
      </p:pic>
      <p:sp>
        <p:nvSpPr>
          <p:cNvPr id="2" name="Title 1"/>
          <p:cNvSpPr>
            <a:spLocks noGrp="1"/>
          </p:cNvSpPr>
          <p:nvPr>
            <p:ph type="title"/>
          </p:nvPr>
        </p:nvSpPr>
        <p:spPr/>
        <p:txBody>
          <a:bodyPr/>
          <a:lstStyle/>
          <a:p>
            <a:r>
              <a:rPr lang="en-US" dirty="0"/>
              <a:t>Scrum </a:t>
            </a:r>
          </a:p>
        </p:txBody>
      </p:sp>
      <p:sp>
        <p:nvSpPr>
          <p:cNvPr id="3" name="Content Placeholder 2"/>
          <p:cNvSpPr>
            <a:spLocks noGrp="1"/>
          </p:cNvSpPr>
          <p:nvPr>
            <p:ph idx="1"/>
          </p:nvPr>
        </p:nvSpPr>
        <p:spPr>
          <a:xfrm>
            <a:off x="838200" y="1690689"/>
            <a:ext cx="7242334" cy="3001384"/>
          </a:xfrm>
        </p:spPr>
        <p:txBody>
          <a:bodyPr>
            <a:normAutofit fontScale="92500" lnSpcReduction="20000"/>
          </a:bodyPr>
          <a:lstStyle/>
          <a:p>
            <a:r>
              <a:rPr lang="en-US" dirty="0"/>
              <a:t>Each day before work starts, the team will get together in a short meeting called the </a:t>
            </a:r>
            <a:r>
              <a:rPr lang="en-US" b="1" dirty="0"/>
              <a:t>Daily Stand-Up</a:t>
            </a:r>
            <a:r>
              <a:rPr lang="en-US" dirty="0"/>
              <a:t> to discuss what backlog task they worked on yesterday, what they plan to do today, if they are on schedule, and what obstacles they are grappling with.</a:t>
            </a:r>
          </a:p>
          <a:p>
            <a:r>
              <a:rPr lang="en-US" dirty="0"/>
              <a:t>For our engineering program, we use the Scrum Progress Log to help keep track of a project by putting the </a:t>
            </a:r>
            <a:r>
              <a:rPr lang="en-US" b="1" dirty="0"/>
              <a:t>Daily Stand-Up</a:t>
            </a:r>
            <a:r>
              <a:rPr lang="en-US" dirty="0"/>
              <a:t> in writing to reduce meeting fatigue.</a:t>
            </a:r>
          </a:p>
          <a:p>
            <a:endParaRPr lang="en-US" dirty="0"/>
          </a:p>
          <a:p>
            <a:endParaRPr lang="en-US" dirty="0"/>
          </a:p>
          <a:p>
            <a:endParaRPr lang="en-US" dirty="0"/>
          </a:p>
        </p:txBody>
      </p:sp>
      <p:pic>
        <p:nvPicPr>
          <p:cNvPr id="7" name="Picture 6"/>
          <p:cNvPicPr>
            <a:picLocks noChangeAspect="1"/>
          </p:cNvPicPr>
          <p:nvPr/>
        </p:nvPicPr>
        <p:blipFill>
          <a:blip r:embed="rId3"/>
          <a:stretch>
            <a:fillRect/>
          </a:stretch>
        </p:blipFill>
        <p:spPr>
          <a:xfrm>
            <a:off x="8080534" y="1136073"/>
            <a:ext cx="3761926" cy="3767714"/>
          </a:xfrm>
          <a:prstGeom prst="rect">
            <a:avLst/>
          </a:prstGeom>
        </p:spPr>
      </p:pic>
    </p:spTree>
    <p:extLst>
      <p:ext uri="{BB962C8B-B14F-4D97-AF65-F5344CB8AC3E}">
        <p14:creationId xmlns:p14="http://schemas.microsoft.com/office/powerpoint/2010/main" val="9927489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Scrum </a:t>
            </a:r>
          </a:p>
        </p:txBody>
      </p:sp>
      <p:sp>
        <p:nvSpPr>
          <p:cNvPr id="3" name="Content Placeholder 2"/>
          <p:cNvSpPr>
            <a:spLocks noGrp="1"/>
          </p:cNvSpPr>
          <p:nvPr>
            <p:ph idx="1"/>
          </p:nvPr>
        </p:nvSpPr>
        <p:spPr>
          <a:xfrm>
            <a:off x="838200" y="1690689"/>
            <a:ext cx="10515600" cy="3001384"/>
          </a:xfrm>
        </p:spPr>
        <p:txBody>
          <a:bodyPr>
            <a:normAutofit/>
          </a:bodyPr>
          <a:lstStyle/>
          <a:p>
            <a:r>
              <a:rPr lang="en-US" dirty="0"/>
              <a:t>Once a </a:t>
            </a:r>
            <a:r>
              <a:rPr lang="en-US" b="1" dirty="0"/>
              <a:t>backlog task </a:t>
            </a:r>
            <a:r>
              <a:rPr lang="en-US" dirty="0"/>
              <a:t>has been completed, the team member should automatically highlight the row with their color that represents that they have completed the </a:t>
            </a:r>
            <a:r>
              <a:rPr lang="en-US" b="1" dirty="0"/>
              <a:t>backlog task </a:t>
            </a:r>
            <a:r>
              <a:rPr lang="en-US" dirty="0"/>
              <a:t>in the spreadsheet and have the project manager sign off on it.</a:t>
            </a:r>
          </a:p>
          <a:p>
            <a:endParaRPr lang="en-US" dirty="0"/>
          </a:p>
          <a:p>
            <a:endParaRPr lang="en-US" dirty="0"/>
          </a:p>
          <a:p>
            <a:endParaRPr lang="en-US" dirty="0"/>
          </a:p>
        </p:txBody>
      </p:sp>
      <p:pic>
        <p:nvPicPr>
          <p:cNvPr id="17" name="Picture 16"/>
          <p:cNvPicPr>
            <a:picLocks noChangeAspect="1"/>
          </p:cNvPicPr>
          <p:nvPr/>
        </p:nvPicPr>
        <p:blipFill>
          <a:blip r:embed="rId2"/>
          <a:stretch>
            <a:fillRect/>
          </a:stretch>
        </p:blipFill>
        <p:spPr>
          <a:xfrm>
            <a:off x="4761490" y="3332307"/>
            <a:ext cx="6696075" cy="3333750"/>
          </a:xfrm>
          <a:prstGeom prst="rect">
            <a:avLst/>
          </a:prstGeom>
        </p:spPr>
      </p:pic>
      <p:sp>
        <p:nvSpPr>
          <p:cNvPr id="18" name="Rectangle 17"/>
          <p:cNvSpPr/>
          <p:nvPr/>
        </p:nvSpPr>
        <p:spPr>
          <a:xfrm>
            <a:off x="838200" y="3332307"/>
            <a:ext cx="3819525" cy="3539430"/>
          </a:xfrm>
          <a:prstGeom prst="rect">
            <a:avLst/>
          </a:prstGeom>
        </p:spPr>
        <p:txBody>
          <a:bodyPr wrap="square">
            <a:spAutoFit/>
          </a:bodyPr>
          <a:lstStyle/>
          <a:p>
            <a:pPr marL="285750" indent="-285750">
              <a:buFont typeface="Arial" panose="020B0604020202020204" pitchFamily="34" charset="0"/>
              <a:buChar char="•"/>
            </a:pPr>
            <a:r>
              <a:rPr lang="en-US" sz="2800" dirty="0"/>
              <a:t>Then she should find the next backlog task to be completed and start on it.  The project manager can also assist in selecting the next task for that team member.</a:t>
            </a:r>
          </a:p>
        </p:txBody>
      </p:sp>
    </p:spTree>
    <p:extLst>
      <p:ext uri="{BB962C8B-B14F-4D97-AF65-F5344CB8AC3E}">
        <p14:creationId xmlns:p14="http://schemas.microsoft.com/office/powerpoint/2010/main" val="36576436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3946999" y="-3111581"/>
            <a:ext cx="8850623" cy="6676213"/>
            <a:chOff x="-2580112" y="-1923804"/>
            <a:chExt cx="8850623" cy="6676213"/>
          </a:xfrm>
        </p:grpSpPr>
        <p:pic>
          <p:nvPicPr>
            <p:cNvPr id="5" name="Picture 4"/>
            <p:cNvPicPr>
              <a:picLocks noChangeAspect="1"/>
            </p:cNvPicPr>
            <p:nvPr/>
          </p:nvPicPr>
          <p:blipFill>
            <a:blip r:embed="rId2"/>
            <a:stretch>
              <a:fillRect/>
            </a:stretch>
          </p:blipFill>
          <p:spPr>
            <a:xfrm>
              <a:off x="-2423094" y="-152966"/>
              <a:ext cx="6410325" cy="4905375"/>
            </a:xfrm>
            <a:prstGeom prst="rect">
              <a:avLst/>
            </a:prstGeom>
          </p:spPr>
        </p:pic>
        <p:sp>
          <p:nvSpPr>
            <p:cNvPr id="4" name="Rectangle 3"/>
            <p:cNvSpPr/>
            <p:nvPr/>
          </p:nvSpPr>
          <p:spPr>
            <a:xfrm>
              <a:off x="-2580112" y="-1923804"/>
              <a:ext cx="4795982" cy="39069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2472824" y="547778"/>
              <a:ext cx="4795982" cy="39069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474529" y="-836657"/>
              <a:ext cx="4795982" cy="39069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p:txBody>
          <a:bodyPr/>
          <a:lstStyle/>
          <a:p>
            <a:r>
              <a:rPr lang="en-US" dirty="0"/>
              <a:t>Project Management</a:t>
            </a:r>
          </a:p>
        </p:txBody>
      </p:sp>
      <p:sp>
        <p:nvSpPr>
          <p:cNvPr id="3" name="Content Placeholder 2"/>
          <p:cNvSpPr>
            <a:spLocks noGrp="1"/>
          </p:cNvSpPr>
          <p:nvPr>
            <p:ph idx="1"/>
          </p:nvPr>
        </p:nvSpPr>
        <p:spPr>
          <a:xfrm>
            <a:off x="2777362" y="1785215"/>
            <a:ext cx="8676205" cy="4968496"/>
          </a:xfrm>
        </p:spPr>
        <p:txBody>
          <a:bodyPr>
            <a:normAutofit/>
          </a:bodyPr>
          <a:lstStyle/>
          <a:p>
            <a:pPr fontAlgn="base"/>
            <a:r>
              <a:rPr lang="en-US" dirty="0"/>
              <a:t>Closing a project includes finalizing the project documentation like the working drawings and materials list, and reflecting on the work to help inform future projects. What went well? What did not go well?  How can the team improve the process or the outcome for the next project?</a:t>
            </a:r>
          </a:p>
          <a:p>
            <a:pPr fontAlgn="base"/>
            <a:r>
              <a:rPr lang="en-US" dirty="0"/>
              <a:t>The success of the project is evaluated by comparing the results with the design brief. Presenting the project results and getting acceptance from the stakeholders that initiated the project will end the project.</a:t>
            </a:r>
          </a:p>
          <a:p>
            <a:pPr marL="0" indent="0">
              <a:buNone/>
            </a:pPr>
            <a:endParaRPr lang="en-US" b="1" dirty="0"/>
          </a:p>
        </p:txBody>
      </p:sp>
    </p:spTree>
    <p:extLst>
      <p:ext uri="{BB962C8B-B14F-4D97-AF65-F5344CB8AC3E}">
        <p14:creationId xmlns:p14="http://schemas.microsoft.com/office/powerpoint/2010/main" val="118791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Project Management</a:t>
            </a:r>
          </a:p>
        </p:txBody>
      </p:sp>
      <p:sp>
        <p:nvSpPr>
          <p:cNvPr id="3" name="Content Placeholder 2"/>
          <p:cNvSpPr>
            <a:spLocks noGrp="1"/>
          </p:cNvSpPr>
          <p:nvPr>
            <p:ph idx="1"/>
          </p:nvPr>
        </p:nvSpPr>
        <p:spPr>
          <a:xfrm>
            <a:off x="838199" y="3075709"/>
            <a:ext cx="10515601" cy="3101254"/>
          </a:xfrm>
        </p:spPr>
        <p:txBody>
          <a:bodyPr>
            <a:normAutofit/>
          </a:bodyPr>
          <a:lstStyle/>
          <a:p>
            <a:pPr marL="0" indent="0" algn="ctr">
              <a:buNone/>
            </a:pPr>
            <a:r>
              <a:rPr lang="en-US" sz="4800" dirty="0"/>
              <a:t>“Failing to plan is planning to fail.”</a:t>
            </a:r>
          </a:p>
          <a:p>
            <a:pPr marL="0" indent="0" algn="ctr">
              <a:buNone/>
            </a:pPr>
            <a:r>
              <a:rPr lang="en-US" dirty="0"/>
              <a:t>							-Alan </a:t>
            </a:r>
            <a:r>
              <a:rPr lang="en-US" dirty="0" err="1"/>
              <a:t>Lakeinn</a:t>
            </a:r>
            <a:endParaRPr lang="en-US" dirty="0"/>
          </a:p>
        </p:txBody>
      </p:sp>
    </p:spTree>
    <p:extLst>
      <p:ext uri="{BB962C8B-B14F-4D97-AF65-F5344CB8AC3E}">
        <p14:creationId xmlns:p14="http://schemas.microsoft.com/office/powerpoint/2010/main" val="25293266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738433" y="1402457"/>
            <a:ext cx="5872540" cy="4493845"/>
          </a:xfrm>
          <a:prstGeom prst="rect">
            <a:avLst/>
          </a:prstGeom>
        </p:spPr>
      </p:pic>
      <p:sp>
        <p:nvSpPr>
          <p:cNvPr id="2" name="Title 1"/>
          <p:cNvSpPr>
            <a:spLocks noGrp="1"/>
          </p:cNvSpPr>
          <p:nvPr>
            <p:ph type="title"/>
          </p:nvPr>
        </p:nvSpPr>
        <p:spPr/>
        <p:txBody>
          <a:bodyPr/>
          <a:lstStyle/>
          <a:p>
            <a:r>
              <a:rPr lang="en-US" dirty="0"/>
              <a:t>Problems with the Waterfall Method</a:t>
            </a:r>
          </a:p>
        </p:txBody>
      </p:sp>
      <p:sp>
        <p:nvSpPr>
          <p:cNvPr id="3" name="Content Placeholder 2"/>
          <p:cNvSpPr>
            <a:spLocks noGrp="1"/>
          </p:cNvSpPr>
          <p:nvPr>
            <p:ph idx="1"/>
          </p:nvPr>
        </p:nvSpPr>
        <p:spPr>
          <a:xfrm>
            <a:off x="6789683" y="1392147"/>
            <a:ext cx="5118538" cy="5208349"/>
          </a:xfrm>
        </p:spPr>
        <p:txBody>
          <a:bodyPr>
            <a:normAutofit/>
          </a:bodyPr>
          <a:lstStyle/>
          <a:p>
            <a:pPr fontAlgn="base"/>
            <a:r>
              <a:rPr lang="en-US" dirty="0"/>
              <a:t>Though it provides us an easy-to-navigate way of managing a project with a clear-cut goal, it does not allow us make any significant changes since we only get end-user feedback or do testing at the end</a:t>
            </a:r>
          </a:p>
          <a:p>
            <a:pPr fontAlgn="base"/>
            <a:r>
              <a:rPr lang="en-US" dirty="0"/>
              <a:t>So if something major doesn’t work, we’ll have to start over which is costly and causes delays in our deliverables</a:t>
            </a:r>
          </a:p>
          <a:p>
            <a:pPr marL="0" indent="0">
              <a:buNone/>
            </a:pPr>
            <a:endParaRPr lang="en-US" b="1" dirty="0"/>
          </a:p>
        </p:txBody>
      </p:sp>
    </p:spTree>
    <p:extLst>
      <p:ext uri="{BB962C8B-B14F-4D97-AF65-F5344CB8AC3E}">
        <p14:creationId xmlns:p14="http://schemas.microsoft.com/office/powerpoint/2010/main" val="35857104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Agile Project Management</a:t>
            </a:r>
            <a:endParaRPr lang="en-US" dirty="0"/>
          </a:p>
        </p:txBody>
      </p:sp>
      <p:sp>
        <p:nvSpPr>
          <p:cNvPr id="3" name="Content Placeholder 2"/>
          <p:cNvSpPr>
            <a:spLocks noGrp="1"/>
          </p:cNvSpPr>
          <p:nvPr>
            <p:ph idx="1"/>
          </p:nvPr>
        </p:nvSpPr>
        <p:spPr>
          <a:xfrm>
            <a:off x="838200" y="1392147"/>
            <a:ext cx="4039468" cy="5208349"/>
          </a:xfrm>
        </p:spPr>
        <p:txBody>
          <a:bodyPr>
            <a:noAutofit/>
          </a:bodyPr>
          <a:lstStyle/>
          <a:p>
            <a:pPr fontAlgn="base"/>
            <a:r>
              <a:rPr lang="en-US" sz="3200" dirty="0"/>
              <a:t>Because of some of the issues with the waterfall method, managers have implemented the Agile approach which prioritizes rapid prototype releases and iterations so we can quickly figure what works and what doesn’t</a:t>
            </a:r>
          </a:p>
          <a:p>
            <a:pPr marL="0" indent="0">
              <a:buNone/>
            </a:pPr>
            <a:endParaRPr lang="en-US" sz="3200" b="1" dirty="0"/>
          </a:p>
        </p:txBody>
      </p:sp>
      <p:pic>
        <p:nvPicPr>
          <p:cNvPr id="4" name="Picture 3">
            <a:extLst>
              <a:ext uri="{FF2B5EF4-FFF2-40B4-BE49-F238E27FC236}">
                <a16:creationId xmlns:a16="http://schemas.microsoft.com/office/drawing/2014/main" id="{30599856-54A2-7BA3-1DD0-401354369448}"/>
              </a:ext>
            </a:extLst>
          </p:cNvPr>
          <p:cNvPicPr>
            <a:picLocks noChangeAspect="1"/>
          </p:cNvPicPr>
          <p:nvPr/>
        </p:nvPicPr>
        <p:blipFill>
          <a:blip r:embed="rId3"/>
          <a:stretch>
            <a:fillRect/>
          </a:stretch>
        </p:blipFill>
        <p:spPr>
          <a:xfrm>
            <a:off x="4877668" y="1463561"/>
            <a:ext cx="6914940" cy="3930877"/>
          </a:xfrm>
          <a:prstGeom prst="rect">
            <a:avLst/>
          </a:prstGeom>
        </p:spPr>
      </p:pic>
    </p:spTree>
    <p:extLst>
      <p:ext uri="{BB962C8B-B14F-4D97-AF65-F5344CB8AC3E}">
        <p14:creationId xmlns:p14="http://schemas.microsoft.com/office/powerpoint/2010/main" val="28065003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Agile Project Management</a:t>
            </a:r>
            <a:endParaRPr lang="en-US" dirty="0"/>
          </a:p>
        </p:txBody>
      </p:sp>
      <p:pic>
        <p:nvPicPr>
          <p:cNvPr id="4" name="Picture 3">
            <a:extLst>
              <a:ext uri="{FF2B5EF4-FFF2-40B4-BE49-F238E27FC236}">
                <a16:creationId xmlns:a16="http://schemas.microsoft.com/office/drawing/2014/main" id="{30599856-54A2-7BA3-1DD0-401354369448}"/>
              </a:ext>
            </a:extLst>
          </p:cNvPr>
          <p:cNvPicPr>
            <a:picLocks noChangeAspect="1"/>
          </p:cNvPicPr>
          <p:nvPr/>
        </p:nvPicPr>
        <p:blipFill rotWithShape="1">
          <a:blip r:embed="rId3"/>
          <a:srcRect l="10835" t="46696" r="6706"/>
          <a:stretch/>
        </p:blipFill>
        <p:spPr>
          <a:xfrm>
            <a:off x="2292476" y="1388809"/>
            <a:ext cx="8319123" cy="3057066"/>
          </a:xfrm>
          <a:prstGeom prst="rect">
            <a:avLst/>
          </a:prstGeom>
        </p:spPr>
      </p:pic>
      <p:sp>
        <p:nvSpPr>
          <p:cNvPr id="6" name="Content Placeholder 5">
            <a:extLst>
              <a:ext uri="{FF2B5EF4-FFF2-40B4-BE49-F238E27FC236}">
                <a16:creationId xmlns:a16="http://schemas.microsoft.com/office/drawing/2014/main" id="{B9CA82E2-CC24-44C0-581D-833D04C648E8}"/>
              </a:ext>
            </a:extLst>
          </p:cNvPr>
          <p:cNvSpPr>
            <a:spLocks noGrp="1"/>
          </p:cNvSpPr>
          <p:nvPr>
            <p:ph idx="1"/>
          </p:nvPr>
        </p:nvSpPr>
        <p:spPr>
          <a:xfrm>
            <a:off x="838199" y="4445875"/>
            <a:ext cx="11227678" cy="2046999"/>
          </a:xfrm>
        </p:spPr>
        <p:txBody>
          <a:bodyPr>
            <a:noAutofit/>
          </a:bodyPr>
          <a:lstStyle/>
          <a:p>
            <a:r>
              <a:rPr lang="en-US" dirty="0"/>
              <a:t>So once you figure out the parameters of the project, you want to begin building quick &amp; incomplete prototypes as soon as you can that determine the feasibility of the overall project</a:t>
            </a:r>
          </a:p>
          <a:p>
            <a:r>
              <a:rPr lang="en-US" b="0" i="0" dirty="0">
                <a:solidFill>
                  <a:srgbClr val="363A41"/>
                </a:solidFill>
                <a:effectLst/>
              </a:rPr>
              <a:t>Then you </a:t>
            </a:r>
            <a:r>
              <a:rPr lang="en-US" dirty="0">
                <a:solidFill>
                  <a:srgbClr val="363A41"/>
                </a:solidFill>
              </a:rPr>
              <a:t>want to quickly iterate using the results of testing and feedback from end-users until the final direction is clear</a:t>
            </a:r>
            <a:endParaRPr lang="en-US" dirty="0"/>
          </a:p>
          <a:p>
            <a:endParaRPr lang="en-US" dirty="0"/>
          </a:p>
        </p:txBody>
      </p:sp>
    </p:spTree>
    <p:extLst>
      <p:ext uri="{BB962C8B-B14F-4D97-AF65-F5344CB8AC3E}">
        <p14:creationId xmlns:p14="http://schemas.microsoft.com/office/powerpoint/2010/main" val="16693853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Agile Project Management</a:t>
            </a:r>
            <a:endParaRPr lang="en-US" dirty="0"/>
          </a:p>
        </p:txBody>
      </p:sp>
      <p:pic>
        <p:nvPicPr>
          <p:cNvPr id="4" name="Picture 3">
            <a:extLst>
              <a:ext uri="{FF2B5EF4-FFF2-40B4-BE49-F238E27FC236}">
                <a16:creationId xmlns:a16="http://schemas.microsoft.com/office/drawing/2014/main" id="{30599856-54A2-7BA3-1DD0-401354369448}"/>
              </a:ext>
            </a:extLst>
          </p:cNvPr>
          <p:cNvPicPr>
            <a:picLocks noChangeAspect="1"/>
          </p:cNvPicPr>
          <p:nvPr/>
        </p:nvPicPr>
        <p:blipFill rotWithShape="1">
          <a:blip r:embed="rId3"/>
          <a:srcRect l="10835" t="46696" r="6706"/>
          <a:stretch/>
        </p:blipFill>
        <p:spPr>
          <a:xfrm>
            <a:off x="2292476" y="1388809"/>
            <a:ext cx="8319123" cy="3057066"/>
          </a:xfrm>
          <a:prstGeom prst="rect">
            <a:avLst/>
          </a:prstGeom>
        </p:spPr>
      </p:pic>
      <p:sp>
        <p:nvSpPr>
          <p:cNvPr id="6" name="Content Placeholder 5">
            <a:extLst>
              <a:ext uri="{FF2B5EF4-FFF2-40B4-BE49-F238E27FC236}">
                <a16:creationId xmlns:a16="http://schemas.microsoft.com/office/drawing/2014/main" id="{B9CA82E2-CC24-44C0-581D-833D04C648E8}"/>
              </a:ext>
            </a:extLst>
          </p:cNvPr>
          <p:cNvSpPr>
            <a:spLocks noGrp="1"/>
          </p:cNvSpPr>
          <p:nvPr>
            <p:ph idx="1"/>
          </p:nvPr>
        </p:nvSpPr>
        <p:spPr>
          <a:xfrm>
            <a:off x="838199" y="4445875"/>
            <a:ext cx="11227678" cy="2046999"/>
          </a:xfrm>
        </p:spPr>
        <p:txBody>
          <a:bodyPr>
            <a:noAutofit/>
          </a:bodyPr>
          <a:lstStyle/>
          <a:p>
            <a:r>
              <a:rPr lang="en-US" dirty="0"/>
              <a:t>Once you have a good grasp of what the prototype should look like, then you can finish the rest of the steps of the waterfall method</a:t>
            </a:r>
          </a:p>
          <a:p>
            <a:r>
              <a:rPr lang="en-US" dirty="0"/>
              <a:t>This way, there are fewer risks and surprises that can derail your project</a:t>
            </a:r>
          </a:p>
          <a:p>
            <a:endParaRPr lang="en-US" dirty="0"/>
          </a:p>
        </p:txBody>
      </p:sp>
    </p:spTree>
    <p:extLst>
      <p:ext uri="{BB962C8B-B14F-4D97-AF65-F5344CB8AC3E}">
        <p14:creationId xmlns:p14="http://schemas.microsoft.com/office/powerpoint/2010/main" val="9038976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Project Management</a:t>
            </a:r>
          </a:p>
        </p:txBody>
      </p:sp>
      <p:sp>
        <p:nvSpPr>
          <p:cNvPr id="3" name="Content Placeholder 2"/>
          <p:cNvSpPr>
            <a:spLocks noGrp="1"/>
          </p:cNvSpPr>
          <p:nvPr>
            <p:ph idx="1"/>
          </p:nvPr>
        </p:nvSpPr>
        <p:spPr>
          <a:xfrm>
            <a:off x="838200" y="1825625"/>
            <a:ext cx="5067300" cy="4351338"/>
          </a:xfrm>
        </p:spPr>
        <p:txBody>
          <a:bodyPr/>
          <a:lstStyle/>
          <a:p>
            <a:r>
              <a:rPr lang="en-US" dirty="0"/>
              <a:t>In real life, designs don’t magically come together </a:t>
            </a:r>
          </a:p>
          <a:p>
            <a:r>
              <a:rPr lang="en-US" dirty="0"/>
              <a:t>Great designs are the result of hard work, cooperation, good management and luck!</a:t>
            </a:r>
          </a:p>
          <a:p>
            <a:r>
              <a:rPr lang="en-US" dirty="0"/>
              <a:t>Obviously, we can’t manufacture luck but we can control all the other parts</a:t>
            </a:r>
          </a:p>
          <a:p>
            <a:pPr marL="0" indent="0">
              <a:buNone/>
            </a:pPr>
            <a:endParaRPr lang="en-US" dirty="0"/>
          </a:p>
        </p:txBody>
      </p:sp>
      <p:pic>
        <p:nvPicPr>
          <p:cNvPr id="4" name="Picture 3"/>
          <p:cNvPicPr>
            <a:picLocks noChangeAspect="1"/>
          </p:cNvPicPr>
          <p:nvPr/>
        </p:nvPicPr>
        <p:blipFill>
          <a:blip r:embed="rId2"/>
          <a:stretch>
            <a:fillRect/>
          </a:stretch>
        </p:blipFill>
        <p:spPr>
          <a:xfrm>
            <a:off x="5905500" y="1690688"/>
            <a:ext cx="5448300" cy="3625938"/>
          </a:xfrm>
          <a:prstGeom prst="rect">
            <a:avLst/>
          </a:prstGeom>
        </p:spPr>
      </p:pic>
    </p:spTree>
    <p:extLst>
      <p:ext uri="{BB962C8B-B14F-4D97-AF65-F5344CB8AC3E}">
        <p14:creationId xmlns:p14="http://schemas.microsoft.com/office/powerpoint/2010/main" val="1666501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700510" y="0"/>
            <a:ext cx="7253654" cy="6858000"/>
          </a:xfrm>
          <a:prstGeom prst="rect">
            <a:avLst/>
          </a:prstGeom>
        </p:spPr>
      </p:pic>
      <p:sp>
        <p:nvSpPr>
          <p:cNvPr id="2" name="Title 1"/>
          <p:cNvSpPr>
            <a:spLocks noGrp="1"/>
          </p:cNvSpPr>
          <p:nvPr>
            <p:ph type="title"/>
          </p:nvPr>
        </p:nvSpPr>
        <p:spPr/>
        <p:txBody>
          <a:bodyPr/>
          <a:lstStyle/>
          <a:p>
            <a:r>
              <a:rPr lang="en-US" dirty="0"/>
              <a:t>Project Management</a:t>
            </a:r>
          </a:p>
        </p:txBody>
      </p:sp>
      <p:sp>
        <p:nvSpPr>
          <p:cNvPr id="3" name="Content Placeholder 2"/>
          <p:cNvSpPr>
            <a:spLocks noGrp="1"/>
          </p:cNvSpPr>
          <p:nvPr>
            <p:ph idx="1"/>
          </p:nvPr>
        </p:nvSpPr>
        <p:spPr>
          <a:xfrm>
            <a:off x="838200" y="1690688"/>
            <a:ext cx="4584015" cy="4681832"/>
          </a:xfrm>
        </p:spPr>
        <p:txBody>
          <a:bodyPr>
            <a:normAutofit fontScale="92500" lnSpcReduction="20000"/>
          </a:bodyPr>
          <a:lstStyle/>
          <a:p>
            <a:r>
              <a:rPr lang="en-US" dirty="0"/>
              <a:t>Whether in large corporations or small student teams, projects are difficult to manage because tasks may not be completed at the same time, teammates may have different skill levels, stakeholders may change their vision, unforeseen issues may develop etc.</a:t>
            </a:r>
          </a:p>
          <a:p>
            <a:r>
              <a:rPr lang="en-US" dirty="0"/>
              <a:t>This process is so important that companies spend large amounts of money hiring engineers who simply focus on managing a project.</a:t>
            </a:r>
          </a:p>
        </p:txBody>
      </p:sp>
    </p:spTree>
    <p:extLst>
      <p:ext uri="{BB962C8B-B14F-4D97-AF65-F5344CB8AC3E}">
        <p14:creationId xmlns:p14="http://schemas.microsoft.com/office/powerpoint/2010/main" val="1384583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Project Management</a:t>
            </a:r>
          </a:p>
        </p:txBody>
      </p:sp>
      <p:sp>
        <p:nvSpPr>
          <p:cNvPr id="3" name="Content Placeholder 2"/>
          <p:cNvSpPr>
            <a:spLocks noGrp="1"/>
          </p:cNvSpPr>
          <p:nvPr>
            <p:ph idx="1"/>
          </p:nvPr>
        </p:nvSpPr>
        <p:spPr>
          <a:xfrm>
            <a:off x="838200" y="1690688"/>
            <a:ext cx="4105275" cy="4905375"/>
          </a:xfrm>
        </p:spPr>
        <p:txBody>
          <a:bodyPr>
            <a:normAutofit fontScale="92500" lnSpcReduction="20000"/>
          </a:bodyPr>
          <a:lstStyle/>
          <a:p>
            <a:r>
              <a:rPr lang="en-US" dirty="0"/>
              <a:t>As a result, many types of project management methods have been developed</a:t>
            </a:r>
          </a:p>
          <a:p>
            <a:r>
              <a:rPr lang="en-US" dirty="0"/>
              <a:t>One of the most widely used today in engineering is the </a:t>
            </a:r>
            <a:r>
              <a:rPr lang="en-US" b="1" dirty="0"/>
              <a:t>waterfall</a:t>
            </a:r>
            <a:r>
              <a:rPr lang="en-US" dirty="0"/>
              <a:t> project management method in which a typical project can be broken up in 4 main parts.</a:t>
            </a:r>
          </a:p>
          <a:p>
            <a:r>
              <a:rPr lang="en-US" dirty="0"/>
              <a:t>However, we will be borrowing from many various types of project management methods for our class</a:t>
            </a:r>
          </a:p>
          <a:p>
            <a:endParaRPr lang="en-US" dirty="0"/>
          </a:p>
        </p:txBody>
      </p:sp>
      <p:pic>
        <p:nvPicPr>
          <p:cNvPr id="7" name="Picture 6"/>
          <p:cNvPicPr>
            <a:picLocks noChangeAspect="1"/>
          </p:cNvPicPr>
          <p:nvPr/>
        </p:nvPicPr>
        <p:blipFill>
          <a:blip r:embed="rId2"/>
          <a:stretch>
            <a:fillRect/>
          </a:stretch>
        </p:blipFill>
        <p:spPr>
          <a:xfrm>
            <a:off x="4943475" y="1690688"/>
            <a:ext cx="6410325" cy="4905375"/>
          </a:xfrm>
          <a:prstGeom prst="rect">
            <a:avLst/>
          </a:prstGeom>
        </p:spPr>
      </p:pic>
    </p:spTree>
    <p:extLst>
      <p:ext uri="{BB962C8B-B14F-4D97-AF65-F5344CB8AC3E}">
        <p14:creationId xmlns:p14="http://schemas.microsoft.com/office/powerpoint/2010/main" val="2573658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38200" y="1690688"/>
            <a:ext cx="6410325" cy="4905375"/>
          </a:xfrm>
          <a:prstGeom prst="rect">
            <a:avLst/>
          </a:prstGeom>
        </p:spPr>
      </p:pic>
      <p:sp>
        <p:nvSpPr>
          <p:cNvPr id="4" name="Rectangle 3"/>
          <p:cNvSpPr/>
          <p:nvPr/>
        </p:nvSpPr>
        <p:spPr>
          <a:xfrm>
            <a:off x="4022723" y="3836068"/>
            <a:ext cx="4795982" cy="39069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Project Management</a:t>
            </a:r>
          </a:p>
        </p:txBody>
      </p:sp>
      <p:sp>
        <p:nvSpPr>
          <p:cNvPr id="3" name="Content Placeholder 2"/>
          <p:cNvSpPr>
            <a:spLocks noGrp="1"/>
          </p:cNvSpPr>
          <p:nvPr>
            <p:ph idx="1"/>
          </p:nvPr>
        </p:nvSpPr>
        <p:spPr>
          <a:xfrm>
            <a:off x="5320145" y="1690689"/>
            <a:ext cx="6524625" cy="4905374"/>
          </a:xfrm>
        </p:spPr>
        <p:txBody>
          <a:bodyPr>
            <a:normAutofit fontScale="92500" lnSpcReduction="20000"/>
          </a:bodyPr>
          <a:lstStyle/>
          <a:p>
            <a:r>
              <a:rPr lang="en-US" dirty="0"/>
              <a:t>A project begins with defining a need or opportunity and developing a </a:t>
            </a:r>
            <a:r>
              <a:rPr lang="en-US" b="1" dirty="0"/>
              <a:t>design brief</a:t>
            </a:r>
            <a:r>
              <a:rPr lang="en-US" dirty="0"/>
              <a:t> which gives the reason for the project and defines the </a:t>
            </a:r>
            <a:r>
              <a:rPr lang="en-US" b="1" dirty="0"/>
              <a:t>project scope</a:t>
            </a:r>
            <a:r>
              <a:rPr lang="en-US" dirty="0"/>
              <a:t>, stakeholders, objectives and </a:t>
            </a:r>
            <a:r>
              <a:rPr lang="en-US" b="1" dirty="0"/>
              <a:t>constraints </a:t>
            </a:r>
            <a:r>
              <a:rPr lang="en-US" dirty="0"/>
              <a:t>(including budgetary and the deadline)</a:t>
            </a:r>
            <a:r>
              <a:rPr lang="en-US" b="1" dirty="0"/>
              <a:t>.</a:t>
            </a:r>
          </a:p>
          <a:p>
            <a:r>
              <a:rPr lang="en-US" dirty="0"/>
              <a:t>Teams are formed, the </a:t>
            </a:r>
            <a:r>
              <a:rPr lang="en-US" b="1" dirty="0"/>
              <a:t>team norms </a:t>
            </a:r>
            <a:r>
              <a:rPr lang="en-US" dirty="0"/>
              <a:t>are developed, and roles are assigned.</a:t>
            </a:r>
          </a:p>
          <a:p>
            <a:r>
              <a:rPr lang="en-US" dirty="0"/>
              <a:t>You’ll pick a project manager for your team so that they can direct the project and assign tasks if necessary.</a:t>
            </a:r>
          </a:p>
          <a:p>
            <a:r>
              <a:rPr lang="en-US" b="1" dirty="0"/>
              <a:t>Team norms </a:t>
            </a:r>
            <a:r>
              <a:rPr lang="en-US" dirty="0"/>
              <a:t>are the rules that teammates decide upon and will adhere to so that the project runs smoothly and that each teammate does their part.</a:t>
            </a:r>
          </a:p>
        </p:txBody>
      </p:sp>
    </p:spTree>
    <p:extLst>
      <p:ext uri="{BB962C8B-B14F-4D97-AF65-F5344CB8AC3E}">
        <p14:creationId xmlns:p14="http://schemas.microsoft.com/office/powerpoint/2010/main" val="5323400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38200" y="1690688"/>
            <a:ext cx="6410325" cy="4905375"/>
          </a:xfrm>
          <a:prstGeom prst="rect">
            <a:avLst/>
          </a:prstGeom>
        </p:spPr>
      </p:pic>
      <p:sp>
        <p:nvSpPr>
          <p:cNvPr id="4" name="Rectangle 3"/>
          <p:cNvSpPr/>
          <p:nvPr/>
        </p:nvSpPr>
        <p:spPr>
          <a:xfrm>
            <a:off x="4022723" y="3836068"/>
            <a:ext cx="4795982" cy="39069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Project Management</a:t>
            </a:r>
          </a:p>
        </p:txBody>
      </p:sp>
      <p:sp>
        <p:nvSpPr>
          <p:cNvPr id="3" name="Content Placeholder 2"/>
          <p:cNvSpPr>
            <a:spLocks noGrp="1"/>
          </p:cNvSpPr>
          <p:nvPr>
            <p:ph idx="1"/>
          </p:nvPr>
        </p:nvSpPr>
        <p:spPr>
          <a:xfrm>
            <a:off x="5320145" y="1690689"/>
            <a:ext cx="6524625" cy="4905374"/>
          </a:xfrm>
        </p:spPr>
        <p:txBody>
          <a:bodyPr>
            <a:normAutofit/>
          </a:bodyPr>
          <a:lstStyle/>
          <a:p>
            <a:r>
              <a:rPr lang="en-US" b="1" dirty="0"/>
              <a:t>Team norms </a:t>
            </a:r>
            <a:r>
              <a:rPr lang="en-US" dirty="0"/>
              <a:t>are the rules that teammates decide upon and will adhere to so that the project runs smoothly and that each teammate does their part.</a:t>
            </a:r>
          </a:p>
          <a:p>
            <a:pPr lvl="1"/>
            <a:r>
              <a:rPr lang="en-US" dirty="0"/>
              <a:t>Establish a final list of rules through consensus. </a:t>
            </a:r>
          </a:p>
          <a:p>
            <a:pPr lvl="1"/>
            <a:r>
              <a:rPr lang="en-US" dirty="0"/>
              <a:t>Establish consequences if norms are broken.</a:t>
            </a:r>
          </a:p>
          <a:p>
            <a:r>
              <a:rPr lang="en-US" dirty="0"/>
              <a:t>Examples of </a:t>
            </a:r>
            <a:r>
              <a:rPr lang="en-US" b="1" dirty="0"/>
              <a:t>team norms</a:t>
            </a:r>
            <a:r>
              <a:rPr lang="en-US" dirty="0"/>
              <a:t>:</a:t>
            </a:r>
          </a:p>
          <a:p>
            <a:pPr lvl="1"/>
            <a:r>
              <a:rPr lang="en-US" dirty="0"/>
              <a:t>Listen to input from all team members</a:t>
            </a:r>
          </a:p>
          <a:p>
            <a:pPr lvl="1"/>
            <a:r>
              <a:rPr lang="en-US" dirty="0"/>
              <a:t>Must respond by 9pm every night</a:t>
            </a:r>
          </a:p>
          <a:p>
            <a:pPr lvl="1"/>
            <a:r>
              <a:rPr lang="en-US" dirty="0"/>
              <a:t>Don’t take criticism personally</a:t>
            </a:r>
          </a:p>
        </p:txBody>
      </p:sp>
    </p:spTree>
    <p:extLst>
      <p:ext uri="{BB962C8B-B14F-4D97-AF65-F5344CB8AC3E}">
        <p14:creationId xmlns:p14="http://schemas.microsoft.com/office/powerpoint/2010/main" val="2672101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38200" y="1690688"/>
            <a:ext cx="6410325" cy="4905375"/>
          </a:xfrm>
          <a:prstGeom prst="rect">
            <a:avLst/>
          </a:prstGeom>
        </p:spPr>
      </p:pic>
      <p:sp>
        <p:nvSpPr>
          <p:cNvPr id="4" name="Rectangle 3"/>
          <p:cNvSpPr/>
          <p:nvPr/>
        </p:nvSpPr>
        <p:spPr>
          <a:xfrm>
            <a:off x="4022723" y="3836068"/>
            <a:ext cx="4795982" cy="39069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Project Management</a:t>
            </a:r>
          </a:p>
        </p:txBody>
      </p:sp>
      <p:sp>
        <p:nvSpPr>
          <p:cNvPr id="3" name="Content Placeholder 2"/>
          <p:cNvSpPr>
            <a:spLocks noGrp="1"/>
          </p:cNvSpPr>
          <p:nvPr>
            <p:ph idx="1"/>
          </p:nvPr>
        </p:nvSpPr>
        <p:spPr>
          <a:xfrm>
            <a:off x="5320145" y="1690689"/>
            <a:ext cx="6751782" cy="4905374"/>
          </a:xfrm>
        </p:spPr>
        <p:txBody>
          <a:bodyPr>
            <a:normAutofit/>
          </a:bodyPr>
          <a:lstStyle/>
          <a:p>
            <a:r>
              <a:rPr lang="en-US" dirty="0"/>
              <a:t>Next is to plan your </a:t>
            </a:r>
            <a:r>
              <a:rPr lang="en-US" b="1" dirty="0"/>
              <a:t>Features</a:t>
            </a:r>
            <a:r>
              <a:rPr lang="en-US" dirty="0"/>
              <a:t> (or User Story or Criteria) which are things that the end-user would want your design to do for it to be successful.</a:t>
            </a:r>
          </a:p>
          <a:p>
            <a:r>
              <a:rPr lang="en-US" dirty="0"/>
              <a:t>Use this template: As a &lt;type of user&gt;, I want &lt;some goal&gt; so that &lt;some reason&gt;.</a:t>
            </a:r>
          </a:p>
        </p:txBody>
      </p:sp>
    </p:spTree>
    <p:extLst>
      <p:ext uri="{BB962C8B-B14F-4D97-AF65-F5344CB8AC3E}">
        <p14:creationId xmlns:p14="http://schemas.microsoft.com/office/powerpoint/2010/main" val="837744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38200" y="1690688"/>
            <a:ext cx="6410325" cy="4905375"/>
          </a:xfrm>
          <a:prstGeom prst="rect">
            <a:avLst/>
          </a:prstGeom>
        </p:spPr>
      </p:pic>
      <p:sp>
        <p:nvSpPr>
          <p:cNvPr id="4" name="Rectangle 3"/>
          <p:cNvSpPr/>
          <p:nvPr/>
        </p:nvSpPr>
        <p:spPr>
          <a:xfrm>
            <a:off x="4022723" y="3836068"/>
            <a:ext cx="4795982" cy="39069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Project Management</a:t>
            </a:r>
          </a:p>
        </p:txBody>
      </p:sp>
      <p:sp>
        <p:nvSpPr>
          <p:cNvPr id="3" name="Content Placeholder 2"/>
          <p:cNvSpPr>
            <a:spLocks noGrp="1"/>
          </p:cNvSpPr>
          <p:nvPr>
            <p:ph idx="1"/>
          </p:nvPr>
        </p:nvSpPr>
        <p:spPr>
          <a:xfrm>
            <a:off x="5320145" y="1690689"/>
            <a:ext cx="6751782" cy="4905374"/>
          </a:xfrm>
        </p:spPr>
        <p:txBody>
          <a:bodyPr>
            <a:normAutofit fontScale="85000" lnSpcReduction="20000"/>
          </a:bodyPr>
          <a:lstStyle/>
          <a:p>
            <a:r>
              <a:rPr lang="en-US" dirty="0"/>
              <a:t>Let say our </a:t>
            </a:r>
            <a:r>
              <a:rPr lang="en-US" b="1" dirty="0"/>
              <a:t>problem statement </a:t>
            </a:r>
            <a:r>
              <a:rPr lang="en-US" dirty="0"/>
              <a:t>is like: “According to the CDC, at least 22% of the US population have some kind of disability.  Though many newer schools are fully ADA compliant, there are still many older schools whose facilities cannot easily become ADA compliant due to exorbitant costs”</a:t>
            </a:r>
          </a:p>
          <a:p>
            <a:r>
              <a:rPr lang="en-US" dirty="0"/>
              <a:t>And your </a:t>
            </a:r>
            <a:r>
              <a:rPr lang="en-US" b="1" dirty="0"/>
              <a:t>design statement </a:t>
            </a:r>
            <a:r>
              <a:rPr lang="en-US" dirty="0"/>
              <a:t>is: “Design, prototype, and test a device that enables a person with visual impairments to easily get to the elevators without having to ask people for directions all the time.”</a:t>
            </a:r>
          </a:p>
          <a:p>
            <a:r>
              <a:rPr lang="en-US" dirty="0"/>
              <a:t>So your </a:t>
            </a:r>
            <a:r>
              <a:rPr lang="en-US" b="1" dirty="0"/>
              <a:t>features</a:t>
            </a:r>
            <a:r>
              <a:rPr lang="en-US" dirty="0"/>
              <a:t> could be: “As an visually impaired human, I want the device to be compact and unsightly so that I don’t awkwardly stand out to others around me.” or “As an visually impaired human, I want the device to silently detect the elevators within 25 feet.”</a:t>
            </a:r>
          </a:p>
        </p:txBody>
      </p:sp>
    </p:spTree>
    <p:extLst>
      <p:ext uri="{BB962C8B-B14F-4D97-AF65-F5344CB8AC3E}">
        <p14:creationId xmlns:p14="http://schemas.microsoft.com/office/powerpoint/2010/main" val="37804237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7607</TotalTime>
  <Words>1508</Words>
  <Application>Microsoft Office PowerPoint</Application>
  <PresentationFormat>Widescreen</PresentationFormat>
  <Paragraphs>97</Paragraphs>
  <Slides>23</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Calibri Light</vt:lpstr>
      <vt:lpstr>Office Theme</vt:lpstr>
      <vt:lpstr>PowerPoint Presentation</vt:lpstr>
      <vt:lpstr>Project Management</vt:lpstr>
      <vt:lpstr>Project Management</vt:lpstr>
      <vt:lpstr>Project Management</vt:lpstr>
      <vt:lpstr>Project Management</vt:lpstr>
      <vt:lpstr>Project Management</vt:lpstr>
      <vt:lpstr>Project Management</vt:lpstr>
      <vt:lpstr>Project Management</vt:lpstr>
      <vt:lpstr>Project Management</vt:lpstr>
      <vt:lpstr>Project Management</vt:lpstr>
      <vt:lpstr>Project Management</vt:lpstr>
      <vt:lpstr>Project Management</vt:lpstr>
      <vt:lpstr>Project Management</vt:lpstr>
      <vt:lpstr>Project Management</vt:lpstr>
      <vt:lpstr>Project Management</vt:lpstr>
      <vt:lpstr>Scrum </vt:lpstr>
      <vt:lpstr>Scrum </vt:lpstr>
      <vt:lpstr>Scrum </vt:lpstr>
      <vt:lpstr>Project Management</vt:lpstr>
      <vt:lpstr>Problems with the Waterfall Method</vt:lpstr>
      <vt:lpstr>Agile Project Management</vt:lpstr>
      <vt:lpstr>Agile Project Management</vt:lpstr>
      <vt:lpstr>Agile Project Management</vt:lpstr>
    </vt:vector>
  </TitlesOfParts>
  <Company>Walnut Valley USD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Johnny S. Hwang</dc:creator>
  <cp:lastModifiedBy>Johnny S. Hwang</cp:lastModifiedBy>
  <cp:revision>117</cp:revision>
  <dcterms:created xsi:type="dcterms:W3CDTF">2021-09-29T16:43:53Z</dcterms:created>
  <dcterms:modified xsi:type="dcterms:W3CDTF">2023-09-19T19:36:25Z</dcterms:modified>
</cp:coreProperties>
</file>